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43891200" cy="32918400"/>
  <p:notesSz cx="7104063" cy="10234613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 Shengnan" initials="HS" lastIdx="3" clrIdx="0">
    <p:extLst>
      <p:ext uri="{19B8F6BF-5375-455C-9EA6-DF929625EA0E}">
        <p15:presenceInfo xmlns:p15="http://schemas.microsoft.com/office/powerpoint/2012/main" userId="da27b1d1c629ae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009" autoAdjust="0"/>
    <p:restoredTop sz="94434" autoAdjust="0"/>
  </p:normalViewPr>
  <p:slideViewPr>
    <p:cSldViewPr snapToGrid="0">
      <p:cViewPr>
        <p:scale>
          <a:sx n="37" d="100"/>
          <a:sy n="37" d="100"/>
        </p:scale>
        <p:origin x="-1277" y="-24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5T15:37:28.242" idx="2">
    <p:pos x="-3686" y="6251"/>
    <p:text>Is the 4-fold shape a criteria or any kind of shape can be applied?</p:text>
    <p:extLst>
      <p:ext uri="{C676402C-5697-4E1C-873F-D02D1690AC5C}">
        <p15:threadingInfo xmlns:p15="http://schemas.microsoft.com/office/powerpoint/2012/main" timeZoneBias="300"/>
      </p:ext>
    </p:extLst>
  </p:cm>
  <p:cm authorId="1" dt="2019-08-05T15:38:23.626" idx="3">
    <p:pos x="-4910" y="9964"/>
    <p:text>Not sure if that's the way to describe the effect when applying 4-fold symmerty</p:text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5T21:11:28.1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0,'1'25,"1"0,1 0,6 20,-1-6,50 242,-12-66,6 123,-19 52,-16 63,-17-318,14 459,11 24,-20-544,3 0,3 0,18 62,-2-11,1 29,-7 0,-6 2,-8 0,-6 11,-2-137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5T21:11:29.5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3642 0,'-894'6,"-251"27,999-29,0-3,-37-1,156 0,-1 1,1 0,-19 1,-44 2,-49 2,1 1,1 2,1 2,72-6,2-1,1-1,-45 0,103-3,0 0,0 1,0-1,0 0,0 0,0 0,0 1,1-1,-1 1,0-1,1 0,-1 1,1-1,-1 1,1 0,0-1,0 1,0 0,0-1,0 1,0 0,1-1,-1 1,1 0,0 0,0 0,0 0,0-1,0 1,0 0,1 0,0 0,0 0,-1 0,2 0,-1-1,0 1,1 0,-1 0,1 0,0 0,0 0,0-1,0 1,1 0,-1 0,1 0,-1-1,1 1,0 0,0-1,0 1,1 0,-1-1,0 1,1-1,-1 1,1-1,0 1,1-1,7 1,0 0,0 0,0 0,1 0,-1-1,1 1,4-1,87-1,-57 1,12-1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05T20:25:46.63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787 834,'-39'1,"5"-1,-15-1,46 1,0-1,0 1,1-1,-1 0,0 1,0-1,0 0,0 0,1 0,-1 0,1-1,0 1,-1-1,0-1,1 2,0-1,0 0,1 0,-1 0,2 0,-2 0,1 0,0-1,0 1,0 0,1-1,-1 1,0 0,1-1,-1 1,1-2,1-9,0 1,0 0,2 0,0 0,0-1,0 1,2 0,10-27,2 1,1 0,2 2,2 0,2 1,0 1,18-16,-27 34,0 0,2 1,-1 0,2 2,0 0,1 1,0 0,1 1,0 1,1 2,0-1,0 2,1 1,16-3,-30 7,1 0,0 2,0-1,0 0,0 1,0 1,6 0,-11 0,-1 0,2 0,-2 0,1 0,-1 1,1-1,0 1,-1 0,0 0,1 0,-1 0,0 1,0-1,-1 1,1 0,-1-1,0 2,3 2,-1 0,-1 0,1 2,-1-1,-1 0,0 0,1 1,-1 2,2 11,-2-1,-1 7,0 18,-2 0,-2 0,-3 0,-2-1,-3 6,-2-1,-2-1,-3 1,-2-2,-13 22,-127 191,126-212,-3-2,-1-2,-7 2,30-30,0-2,-10 7,19-16,0 0,-1-2,1 1,-1 0,0 0,0-1,0-1,-4 2,9-4,1 1,-1-1,1 0,-1 0,1 0,-1 0,1 0,-1 0,1 0,-1 0,0 0,1 0,-1 0,1-1,-1 0,1 1,-1 0,1-1,-2-1,2 1,-1 0,1-1,-1 1,1-1,-1 1,1-1,-1 0,2 1,-2-1,1-1,1 2,-1-1,0 0,-1-5,0 1,0-1,2 0,-1 0,0 1,1-2,0 2,1-4,2-11,1 0,0 1,2-1,6-14,37-77,-25 67,-14 28,-1-1,-1 0,0 0,-2-1,2-8,-7 23,-1 1,0 0,0-1,0 1,0 0,-1-1,1 1,-1-1,0 3,1 1,0-1,0 0,0 0,0 1,0-1,-1 0,1 0,-1 1,1-1,-1 0,1 1,0-1,-1 0,0 0,0 1,1 0,0-1,-1 1,0-1,0 1,1 0,-1-1,0 1,0-1,1 1,-1 0,-1-1,2 1,-1 0,0 0,0 0,0 0,1 0,-1 0,1 0,-1 0,1 1,0-1,0 0,-1 0,1 1,-1-1,1 0,0 0,-1 1,1-1,0 0,0 0,0 0,-1 1,1-1,0 1,-1-1,1 0,0 0,0 1,0-1,-1 1,1-1,0 1,0-1,0 0,0 0,0 1,0-1,0 1,0-1,2 16,-1-14,6 45,15 101,-19-124,-3-45,0-1,-5-19,4 34,-43-250,9 51,31 177,3 21,0-1,0 1,-1 0,-2-8,4 16,0 0,0 0,0 0,0 0,0 0,0 0,0 0,0 0,-1 0,1 0,0 0,0 0,0 0,0 0,0 0,0 0,0 0,0 0,0 0,0 0,0 0,0 0,0 0,0 0,0 0,0 0,0 0,0 0,0 0,0 0,0 0,0 0,0 0,-1 0,1 0,0 0,0 0,0 0,0 0,0 0,0 0,0 0,0 0,0 0,0 0,0 0,0 0,0 0,0 0,0 0,0 7,0 192,3-100,-2-61,2-26,-3-12,0 0,0 0,0 0,0 0,0 0,0 0,0 1,0-1,0 0,0 0,1 0,-1 0,0 0,0 0,0 0,0 0,0 0,0 1,1-1,-1 0,0 0,0 0,0 0,0 0,0 0,0 0,0 0,0 0,0 0,0 0,0 0,1 0,-1 0,0 0,0 0,0 0,0 0,0 0,1 0,-1-1,0 1,0 0,0 0,0 0,0 0,2-2,0 0,-1 0,1 0,-2 0,2 0,-1 0,1-3,12-31,-1 0,6-31,13-79,-6 0,-26 141,1 1,1-1,-1 0,1 0,1-1,-3 6,0-1,0 1,0 0,0-1,0 1,1 0,-1 0,0 0,0 0,1 0,-1-1,0 1,0 0,1 0,-1-1,0 1,0 0,0 0,0 0,1 0,-1-1,0 1,1 0,-1 0,1 0,-1 0,0 0,0 0,0 0,0 0,1 0,-1 0,1 0,0 1,-1 0,1 0,0-1,0 1,-1 0,1-1,0 2,0-1,-1-1,0 1,1 0,0 0,-1 0,1 1,3 10,0-1,0 1,-1 0,-1 4,7 55,-9-71,16 226,-12-1,-4-216,-3 131,1-104,-3-1,-7 31,11-60,-1 0,0 0,1 0,-2 0,0 0,0 0,0-1,0 0,-1 0,0 1,0-2,-1 1,1 0,-5 3,8-8,0 1,0 0,0-1,0 1,0 0,0 0,0-1,0 0,-1 1,1-1,0 1,0-1,0 0,-1 1,1-1,0 0,0 0,0 0,-1 0,1-1,0 1,-1-1,0 0,1 1,0-1,0 0,-1 0,1 1,0-2,0 2,0-2,0 1,0 0,0 0,1 0,-1-1,0 2,0-2,1 0,-3-6,0 0,0-1,1 0,1 0,-1-5,-4-73,5-79,3 99,1-177,-3 234,1 22,-3 28,-1-1,-2 0,-2 0,-2 0,-2 1,-9 23,-3-2,-23 43,36-82,-1-1,-2 0,1 0,-7 5,4-13,14-13,1 0,0 1,-1-1,0 0,0 1,1-1,0 0,-1 0,0 0,0 0,1 0,-1 0,0 1,0-1,1 0,-1 0,0-1,0 1,1 0,-1 0,1 0,-1 0,0-1,1 1,0-1,-1 1,1 0,-1 0,0-1,1 0,0 1,0-1,-1 1,1 0,0-1,-1 0,1 1,0-1,-1-2,0 0,0 0,0 0,1 0,-1 0,1-1,-1-18,2 0,0 1,2-4,21-112,59-217,26-31,-102 360,10-28,-3-5,-13 54,-1 0,1 0,0 0,-1-1,0 1,0-1,0 4,0 1,0 0,-1 0,1-1,0 0,0 1,0-1,0 1,-1 0,1 0,0 0,0-1,0 1,0-1,-1 1,1 0,0 0,-1 0,1-1,-1 1,1 0,0-1,0 1,-1 0,1 0,-1 0,1-1,-1 1,1 0,0 0,0 0,-1 0,1 0,-1 0,1 0,-1 0,1 0,0 0,-1 0,1 0,-1 0,1 1,-1-1,1 0,0 0,0 0,-1 1,-3 0,1 1,-1 0,1-1,0 2,0-1,-31 24,0 2,-5 7,-14 14,-10 1,-1-4,-16 7,23-12,39-28,-1 0,0 0,0-2,-9 4,22-13,1 0,0 1,0-2,-5 1,9-1,1-1,-1 0,0 0,0 1,1-1,-1 0,0 0,0 0,1 0,-1 0,0 0,0 0,1-1,-1 1,0 0,0 0,1-1,-1 1,0-1,0 1,1 0,-1 0,0-1,0 0,1 1,0 0,-1-1,0 0,1 1,-1-1,1 1,0-1,-1 0,1 1,0-1,-1 0,1 0,-1-2,1 0,0 0,0 0,0 0,0 0,0 1,1-1,0 0,0 1,8-28,-4 17,2-7,-7 19,0 1,0 0,0 0,0 0,0-1,0 1,0-1,0 1,0 0,0 0,0-1,-1 1,1-1,0 1,0-1,0 1,-1 0,1 0,0 0,-5-1,-9 10,-4 11,0 1,-3 6,-7 7,-34 42,42-56,15-17,7-6,2-2,1 0,-1 0,2 0,-1 0,0 1,6-4,41-22,-44 26,35-21,51-26,-75 43,0-1,0 2,2 0,0 1,-16 5,1-1,0 1,0 1,-1-1,1 1,0 0,-1 0,5 1,-8-1,0 0,0 1,0-1,0 1,0 0,0 0,0 0,0-1,-1 2,2-1,-2 0,1 0,-1 1,0-1,1 1,-1-1,1 1,-1-1,0 1,1 0,-2 0,1-1,0 1,0 1,2 4,-2-1,1 1,-1 0,0-1,0 1,-1 1,-1 43,-1-3,2-45,0 0,1 0,-1 0,1 0,0 0,-1 0,1-1,1 1,-2 0,2 0,-1-1,1 1,-1 0,2-1,-1 0,-1 1,2-1,-1 0,0 0,1 0,-1 0,3 1,-1 0,0 0,0 0,0 0,-1 1,1-1,-1 1,0 0,0 0,0 0,-1 1,3 3,-2-1,-1 0,0 0,0 0,0 1,-1-1,0 0,-1 4,0 6,-1 1,-1-1,0 0,-2 0,0 0,-3 5,-15 36,-2-2,-29 48,38-78,0 0,-12 13,23-32,-2-1,1 1,-1-1,-1 0,0 0,1-1,-1 1,-1-2,1 1,-1-1,-2 1,8-4,0 0,-1-1,1 1,0 0,0 0,-1-1,1 0,0 0,0 1,-1-1,0 0,1-1,0 1,0 0,-1 0,1-1,0 1,0-1,-1 0,1 0,-1 0,1-1,0 1,-1-1,2 0,-1 0,-1 0,2 0,-1-1,1 1,-1 0,1 0,-1 0,1-1,0 1,0-1,1 1,-2-2,0-7,0 2,0-1,2 0,-1 0,1-6,1-8,5-22,5-13,16-44,25-55,-31 100,3 3,3 0,1 1,23-27,-31 53,-12 22,-4 6,-3 1,-1-1,0 1,1 0,-1 0,0-1,0 2,0-2,0 1,0 0,0 0,0-1,0 1,0 0,-1 0,1 0,-1 0,-2 9,-1 0,0 0,-1 0,-1 0,0-1,-5 7,7-9,-157 224,89-137,-40 35,46-65,36-36,27-25,-4 4,15-18,-5 7,193-255,-154 198,4 3,2 1,-45 54,18-18,-19 20,-2 1,1 0,0-1,-1 0,1 0,1 1,-2 0,1-1,1 1,-2-1,2 1,-1-1,0 1,0 0,0 0,0 0,0 0,0 0,0 0,1 0,-2 0,2 0,-1 1,-1-1,1 1,0 0,0-1,-1 0,1 1,0 0,0 0,-1-1,0 1,1 0,0-1,-1 1,1 0,-1 0,0-1,1 1,-1 0,0-1,1 2,2 19,-3-21,1 26,-1 0,-3 12,0-8,3 16,0-44,0 1,0 0,1 0,-1 0,1-1,0 1,0 0,0-1,0 1,1-1,-1 1,1-1,1 2,-2-2,0-2,0 1,0 0,0 0,0-1,0 1,0 0,0-1,0 0,0 1,1-1,-1 1,0-1,0 1,1-1,-1 0,0 0,1 0,-2 0,2 0,-1 0,0 0,1 0,-1-1,0 1,0-1,1 1,-2-1,2 1,-1 0,0-1,0 0,0 1,3-3,-1 1,0-1,0 0,0 0,-1 0,1 0,0 0,-1 0,0-1,0 1,-1-1,1 0,0 1,-1-4,0 7,-1 0,0 0,0-1,0 1,0 0,0-1,1 1,-1 0,0-1,0 1,0 0,0 0,0 0,0 0,0-1,0 1,0 0,-1-1,1 1,0 0,0 0,0 0,0 0,0 0,0-1,-1 1,1 0,0-1,0 1,0 0,0 0,0 0,0-1,-1 1,1 0,0 0,0 0,-1 0,1 0,0 0,-1 0,1 0,0 0,0 0,0 0,0 0,-1 0,1 0,0 0,-1 0,1 0,0 0,-1 0,1 0,0 0,0 0,0 0,0 0,-1 0,1 0,0 0,0 0,-1 0,1 0,-1 1,-16 8,-4 6,0 1,-5 7,4-3,-10 4,29-21,-1 0,-1-1,1 0,-4 2,8-4,0 0,-1 1,0-1,1 0,-1 1,1-1,0 0,-1 0,0 1,0-1,1 0,0 0,-1 0,0 0,0 0,1 0,0 0,-1 0,0 0,1-1,-1 1,1 0,-1 0,1-1,-1 1,0 0,1-1,0 1,-1 0,1 0,-1-1,1 1,-1-1,1 1,0 0,0 0,-1-1,1 0,-1 1,1-1,0 1,-1-1,1-2,0 0,0 0,0 1,0-1,0-1,1 1,0 0,0 0,-1 1,1-1,1-2,10-23,9-17,112-190,-78 141,32-51,41-43,-125 182,1 1,0 0,1 0,-1 0,4-2,-8 7,1 0,-1-1,1 1,-1-1,1 1,0-1,-1 1,1 0,-1 0,1 0,0 0,-1 0,1 0,0 0,0 0,-1 0,0 0,0 0,0 0,1 0,-1 0,1 0,-1 0,0 0,1 0,-1 0,0 1,0-1,0 0,0 0,1 1,-1-1,0 0,0 1,1-1,-1 0,0 0,0 0,0 0,0 1,1-1,-1 1,0 2,0-1,0 2,0-1,0 0,0 0,0 1,0-1,-1 0,-1 2,-3 17,-1-1,-1 1,-6 7,-33 66,34-70,-98 181,78-155,-1-2,-37 42,65-86,-17 21,-6 11,23-29,-1 0,2 0,0 0,1 0,-1 1,1 0,0 0,3-8,0 0,-1-1,1 1,0 1,-1-2,1 1,0 1,0-2,0 1,1 0,-1 0,0 0,0 0,1 0,-1 0,0-1,0 0,1 0,-1 0,0 0,0 1,0-1,0 0,0 0,0 0,1 0,-1 0,0 0,0 1,1-1,-1 0,0 0,1 0,-1 0,0 0,0 0,0 0,0 0,0 0,1 0,9-4,-1-2,0-1,0 0,0 0,-1 0,-1-1,5-6,-11 13,67-80,8-9,-54 69,-14 15,-8 6,0 0,0 0,1 0,-1 0,0 0,0 0,0 1,0-1,0 0,0 0,0 0,0 0,0 0,0 0,1 0,-1 0,0 0,0 0,0 0,0 0,0 1,0-1,0 0,0 0,0 0,0 0,0 0,0 0,0 0,0 0,0 0,0 1,0-1,0 0,0 0,0 0,0 0,0 0,0 0,0 0,0 0,0 0,0 0,0 0,0 0,0 0,0 0,0 0,0 0,-1 0,1 0,0 0,0 0,-9 15,2-7,-1-1,1 0,-2 0,0 0,0-2,-5 4,-7 5,-15 11,3 0,-8 10,35-29,0-1,2-1,-1 0,-1 1,0-1,0 0,1-1,-1 1,-1-1,6-3,0 0,0 0,0 1,0-1,1 0,-1 0,0 0,0 0,0 0,0 0,0 0,1 0,-2 0,1-1,1 1,-1 0,0 0,0 0,1-1,-1 1,0-1,0 1,1-1,-1 1,0-1,0 1,1-1,-1 1,0-1,1 0,-1 0,1 1,0-1,-1 0,1 0,-2-3,0 0,1 0,-1-1,1 0,0 1,0 0,1-2,-1-15,0 0,3-20,5-16,2 1,2 0,3 1,16-37,16-24,39-68,-4 36,-76 137,-9 13,-13 18,-61 79,18-21,-9 3,-15 9,-49 52,133-142,-4 4,0 1,0 0,0 0,1 0,-1 0,1 0,1 0,-1 0,0 4,3-8,0-1,-1 2,1-1,0-1,0 1,0 0,0 0,0 0,0 0,1 0,-1 0,0-1,1 1,-1 0,0 0,0 0,1 0,0 0,-1-1,1 1,-1 0,1-1,0 1,-1 0,1 0,-1-1,1 0,1 1,-2 0,1-1,0 0,0 1,3 1,1-2,-2 2,2-2,-2 2,2-2,2 1,34 0,-26-2,1 2,3 0,-15 0,0-1,0 1,0 0,-1 0,1 0,0 1,0-1,-1 1,0-1,4 4,-6-5,0 1,0 0,0 0,0 0,0 0,0 0,-1 0,1 0,0 1,0-1,-1 0,1 0,-1 1,1-1,-1 0,1 0,-1 1,0-1,0 1,0 2,0-1,0 2,-1-2,0 2,0 2,-5 11,-2 1,1 0,-2-1,-1 0,-1 1,-6 11,-7 14,-39 69,41-78,-1-1,-5 4,23-33,1 2,-1-1,-1-1,0 0,1 0,-2 0,1 0,-3 1,8-6,0 1,0-1,1 1,0-1,-1 0,0 0,0 0,1 1,-1-1,0 0,0 0,1 0,-1 1,0-1,0 0,1 0,-1 0,0-1,0 1,1 0,-1 0,1 0,-1-1,0 1,1 0,-1 0,0 0,0-1,1 1,0-1,-2 1,1-2,1 1,-1-1,0 1,1-1,-1 1,1-1,0 1,0 0,-1-1,1 0,0 1,0-1,0 1,1-1,-1-1,1-5,1-2,0 2,1-1,0 1,0-1,1 0,6-10,1 1,5-8,17-19,1 2,2 1,20-15,-5 9,4 1,31-20,-36 32,20-8,-41 27,2 0,0 2,7-1,-23 9,1 1,0 1,-10 3,-2 0,1 0,0 1,-1-1,1 1,0 0,-1 0,4 1,-7 0,-1-1,2 0,-1 0,-1 1,2-1,-1 0,-1 0,1 1,1-1,-2 1,1-1,0 0,0 1,-1 0,1 0,0-1,0 1,-1 0,1-1,-1 1,1 0,0 0,-1-1,0 2,0-2,1 1,-1 0,1 0,-1 0,0 0,0-1,0 2,0-1,0-1,0 2,0 3,-1-1,0 0,0 0,-1 0,1 1,-1-2,-1 3,-18 32,-2 3,20-36,1 0,0 0,0 0,1 0,0 0,0 0,0 3,1-7,0 1,0-1,0 1,1-1,-1 1,0-1,0 0,1 1,-1-1,1 1,0-1,-1 1,1-1,0 0,0 0,-1 1,2-2,-1 2,-1-1,2 0,0 0,3 2,-1 0,1-1,0 1,-1-1,5 1,-4-1,-1 0,1-1,-1 1,0 1,0-1,0 1,2 1,-3-1,0 0,-1 0,1 0,0 1,-2-1,1 1,0-1,-1 1,1 0,0 1,3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2917-C780-4C8A-8CF1-9BC064CC4AB4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4BD39-3EA8-4600-B7BD-9243749082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61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4BD39-3EA8-4600-B7BD-9243749082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1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517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26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1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659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74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32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35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66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1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32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71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9F42F-14CA-458D-855E-FD06425D1081}" type="datetimeFigureOut">
              <a:rPr lang="en-GB" smtClean="0"/>
              <a:t>07/08/2019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D9C36-D0F0-4B1F-A128-A6CBA7385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96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26" Type="http://schemas.openxmlformats.org/officeDocument/2006/relationships/image" Target="../media/image24.jpe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tiff"/><Relationship Id="rId25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23" Type="http://schemas.openxmlformats.org/officeDocument/2006/relationships/image" Target="../media/image21.jpg"/><Relationship Id="rId10" Type="http://schemas.openxmlformats.org/officeDocument/2006/relationships/image" Target="../media/image8.jpg"/><Relationship Id="rId19" Type="http://schemas.openxmlformats.org/officeDocument/2006/relationships/image" Target="../media/image17.tiff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20.jpg"/><Relationship Id="rId27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3" Type="http://schemas.openxmlformats.org/officeDocument/2006/relationships/image" Target="../media/image27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comments" Target="../comments/comment1.xml"/><Relationship Id="rId2" Type="http://schemas.openxmlformats.org/officeDocument/2006/relationships/customXml" Target="../ink/ink1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jpg"/><Relationship Id="rId5" Type="http://schemas.openxmlformats.org/officeDocument/2006/relationships/image" Target="../media/image28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0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4" Type="http://schemas.openxmlformats.org/officeDocument/2006/relationships/image" Target="../media/image65.png"/><Relationship Id="rId4" Type="http://schemas.openxmlformats.org/officeDocument/2006/relationships/customXml" Target="../ink/ink2.xml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10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898" y="9880256"/>
            <a:ext cx="4778636" cy="3583977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29302456" y="5590609"/>
            <a:ext cx="13728931" cy="4204947"/>
            <a:chOff x="29603256" y="5694882"/>
            <a:chExt cx="13728931" cy="4204947"/>
          </a:xfrm>
        </p:grpSpPr>
        <p:pic>
          <p:nvPicPr>
            <p:cNvPr id="1031" name="Picture 10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03256" y="5694882"/>
              <a:ext cx="3889336" cy="2917002"/>
            </a:xfrm>
            <a:prstGeom prst="rect">
              <a:avLst/>
            </a:prstGeom>
          </p:spPr>
        </p:pic>
        <p:pic>
          <p:nvPicPr>
            <p:cNvPr id="1027" name="Picture 10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01390" y="5899329"/>
              <a:ext cx="5334000" cy="4000500"/>
            </a:xfrm>
            <a:prstGeom prst="rect">
              <a:avLst/>
            </a:prstGeom>
          </p:spPr>
        </p:pic>
        <p:pic>
          <p:nvPicPr>
            <p:cNvPr id="1029" name="Picture 10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4187" y="5694882"/>
              <a:ext cx="3888000" cy="291600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V="1">
              <a:off x="36528292" y="8293210"/>
              <a:ext cx="3427012" cy="11688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7929371" y="8292067"/>
              <a:ext cx="5047429" cy="11696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33101388" y="8292067"/>
              <a:ext cx="3029340" cy="11696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30176367" y="8292065"/>
              <a:ext cx="4431740" cy="11696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275170" y="13449636"/>
            <a:ext cx="4285409" cy="4697469"/>
            <a:chOff x="1945104" y="11737702"/>
            <a:chExt cx="3228475" cy="353890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/>
            <a:srcRect l="41059" t="28333" r="34470" b="24167"/>
            <a:stretch/>
          </p:blipFill>
          <p:spPr>
            <a:xfrm>
              <a:off x="1945104" y="11737702"/>
              <a:ext cx="3228475" cy="3538906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1945104" y="11737702"/>
              <a:ext cx="629654" cy="500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35" name="Picture 10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142" y="19078070"/>
            <a:ext cx="2958587" cy="5760000"/>
          </a:xfrm>
          <a:prstGeom prst="rect">
            <a:avLst/>
          </a:prstGeom>
        </p:spPr>
      </p:pic>
      <p:pic>
        <p:nvPicPr>
          <p:cNvPr id="1036" name="Picture 10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716" y="19078070"/>
            <a:ext cx="2940097" cy="5760000"/>
          </a:xfrm>
          <a:prstGeom prst="rect">
            <a:avLst/>
          </a:prstGeom>
        </p:spPr>
      </p:pic>
      <p:pic>
        <p:nvPicPr>
          <p:cNvPr id="1034" name="Picture 10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917" y="19076704"/>
            <a:ext cx="2949566" cy="57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/>
          <a:srcRect l="34093" t="51954" r="21068" b="16033"/>
          <a:stretch/>
        </p:blipFill>
        <p:spPr>
          <a:xfrm>
            <a:off x="20704746" y="22370012"/>
            <a:ext cx="8212333" cy="33107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427" y="29362027"/>
            <a:ext cx="4080000" cy="306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3"/>
          <a:srcRect l="23647" t="38542" r="50471" b="22917"/>
          <a:stretch/>
        </p:blipFill>
        <p:spPr>
          <a:xfrm>
            <a:off x="8472919" y="25822620"/>
            <a:ext cx="5497914" cy="46232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/>
          <a:srcRect l="24360" t="28309" r="34325" b="23530"/>
          <a:stretch/>
        </p:blipFill>
        <p:spPr>
          <a:xfrm>
            <a:off x="21736735" y="6005148"/>
            <a:ext cx="6973240" cy="45904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8160" y="0"/>
            <a:ext cx="35234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0" b="1" dirty="0">
                <a:latin typeface="+mj-lt"/>
              </a:rPr>
              <a:t>Periodic </a:t>
            </a:r>
            <a:r>
              <a:rPr lang="en-GB" sz="10000" b="1" dirty="0" err="1">
                <a:latin typeface="+mj-lt"/>
              </a:rPr>
              <a:t>Metasurface</a:t>
            </a:r>
            <a:r>
              <a:rPr lang="en-GB" sz="10000" b="1" dirty="0">
                <a:latin typeface="+mj-lt"/>
              </a:rPr>
              <a:t> Inverse Design via Deep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43840" y="4522530"/>
            <a:ext cx="43220640" cy="0"/>
          </a:xfrm>
          <a:prstGeom prst="line">
            <a:avLst/>
          </a:prstGeom>
          <a:ln w="152400">
            <a:solidFill>
              <a:schemeClr val="accent1"/>
            </a:solidFill>
          </a:ln>
          <a:effectLst>
            <a:outerShdw blurRad="152400" dist="38100" dir="5400000" algn="t" rotWithShape="0">
              <a:schemeClr val="tx1">
                <a:alpha val="40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009495" y="1814096"/>
            <a:ext cx="13872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/>
              <a:t>Shengnan Han, You Zhou, Jason Valentine</a:t>
            </a:r>
            <a:endParaRPr lang="en-GB" sz="6000" baseline="30000" dirty="0"/>
          </a:p>
        </p:txBody>
      </p:sp>
      <p:sp>
        <p:nvSpPr>
          <p:cNvPr id="11" name="TextBox 10"/>
          <p:cNvSpPr txBox="1"/>
          <p:nvPr/>
        </p:nvSpPr>
        <p:spPr>
          <a:xfrm>
            <a:off x="13355049" y="2858364"/>
            <a:ext cx="21993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i="1" baseline="30000" dirty="0"/>
              <a:t>1</a:t>
            </a:r>
            <a:r>
              <a:rPr lang="en-GB" sz="4800" i="1" dirty="0"/>
              <a:t>Dept. of </a:t>
            </a:r>
            <a:r>
              <a:rPr lang="en-GB" sz="4800" i="1" dirty="0" err="1"/>
              <a:t>Mecanical</a:t>
            </a:r>
            <a:r>
              <a:rPr lang="en-GB" sz="4800" i="1" dirty="0"/>
              <a:t> Engineering, Vanderbilt University, Nashville, TN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6720" y="7960834"/>
            <a:ext cx="13655040" cy="11751897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Vanadium dioxide (VO</a:t>
            </a:r>
            <a:r>
              <a:rPr lang="en-GB" sz="4800" b="1" baseline="-25000" dirty="0">
                <a:solidFill>
                  <a:schemeClr val="tx1"/>
                </a:solidFill>
              </a:rPr>
              <a:t>2</a:t>
            </a:r>
            <a:r>
              <a:rPr lang="en-GB" sz="4800" b="1" dirty="0">
                <a:solidFill>
                  <a:schemeClr val="tx1"/>
                </a:solidFill>
              </a:rPr>
              <a:t>):</a:t>
            </a:r>
            <a:endParaRPr lang="en-GB" sz="4800" dirty="0">
              <a:solidFill>
                <a:schemeClr val="tx1"/>
              </a:solidFill>
            </a:endParaRP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Strongly correlated materials are a class of materials that show unusual magnetic or electronic properties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VO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r>
              <a:rPr lang="en-GB" sz="3200" dirty="0">
                <a:solidFill>
                  <a:schemeClr val="tx1"/>
                </a:solidFill>
              </a:rPr>
              <a:t> is an example of such a material as it shows a rapid metal-insulator transition (MIT) over a narrow temperature range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This transition can be excited thermally and optically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Studying the phase transition in VO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r>
              <a:rPr lang="en-GB" sz="3200" dirty="0">
                <a:solidFill>
                  <a:schemeClr val="tx1"/>
                </a:solidFill>
              </a:rPr>
              <a:t> is particularly interesting due to both its range of applications and its properties as a strongly correlated material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Structural transition </a:t>
            </a:r>
          </a:p>
          <a:p>
            <a:pPr algn="just"/>
            <a:r>
              <a:rPr lang="en-GB" sz="3200" dirty="0">
                <a:solidFill>
                  <a:schemeClr val="tx1"/>
                </a:solidFill>
              </a:rPr>
              <a:t>             in VO</a:t>
            </a:r>
            <a:r>
              <a:rPr lang="en-GB" sz="3200" baseline="-25000" dirty="0">
                <a:solidFill>
                  <a:schemeClr val="tx1"/>
                </a:solidFill>
              </a:rPr>
              <a:t>2 </a:t>
            </a:r>
            <a:r>
              <a:rPr lang="en-GB" sz="3200" dirty="0">
                <a:solidFill>
                  <a:schemeClr val="tx1"/>
                </a:solidFill>
              </a:rPr>
              <a:t>:</a:t>
            </a: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4497967" y="4796730"/>
            <a:ext cx="14438439" cy="9035662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Sample Preparation - Electron Beam Deposition:</a:t>
            </a:r>
            <a:endParaRPr lang="en-GB" sz="5000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395603" y="24948210"/>
            <a:ext cx="14248020" cy="4513908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Summary &amp; </a:t>
            </a:r>
            <a:r>
              <a:rPr lang="en-GB" sz="4800" b="1" dirty="0">
                <a:solidFill>
                  <a:srgbClr val="FF0000"/>
                </a:solidFill>
              </a:rPr>
              <a:t>Next Steps</a:t>
            </a:r>
            <a:r>
              <a:rPr lang="en-GB" sz="4800" b="1" dirty="0">
                <a:solidFill>
                  <a:schemeClr val="tx1"/>
                </a:solidFill>
              </a:rPr>
              <a:t>:</a:t>
            </a:r>
            <a:endParaRPr lang="en-GB" sz="5000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9329945" y="29669058"/>
            <a:ext cx="14248020" cy="2940088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References &amp; Acknowledgements:</a:t>
            </a:r>
          </a:p>
          <a:p>
            <a:pPr algn="just"/>
            <a:r>
              <a:rPr lang="en-GB" sz="1600" dirty="0">
                <a:solidFill>
                  <a:schemeClr val="tx1"/>
                </a:solidFill>
              </a:rPr>
              <a:t>[1]     Park, J.H.; Coy, J.M. et al. </a:t>
            </a:r>
            <a:r>
              <a:rPr lang="en-GB" sz="1600" i="1" dirty="0">
                <a:solidFill>
                  <a:schemeClr val="tx1"/>
                </a:solidFill>
              </a:rPr>
              <a:t>Nature </a:t>
            </a:r>
            <a:r>
              <a:rPr lang="en-GB" sz="1600" b="1" dirty="0">
                <a:solidFill>
                  <a:schemeClr val="tx1"/>
                </a:solidFill>
              </a:rPr>
              <a:t>2013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i="1" dirty="0">
                <a:solidFill>
                  <a:schemeClr val="tx1"/>
                </a:solidFill>
              </a:rPr>
              <a:t>500</a:t>
            </a:r>
            <a:endParaRPr lang="en-GB" sz="1600" dirty="0">
              <a:solidFill>
                <a:schemeClr val="tx1"/>
              </a:solidFill>
            </a:endParaRPr>
          </a:p>
          <a:p>
            <a:pPr algn="just"/>
            <a:r>
              <a:rPr lang="en-GB" sz="1600" dirty="0">
                <a:solidFill>
                  <a:schemeClr val="tx1"/>
                </a:solidFill>
              </a:rPr>
              <a:t>[2]     Merced, E.; Tan, X. &amp; </a:t>
            </a:r>
            <a:r>
              <a:rPr lang="en-GB" sz="1600" dirty="0" err="1">
                <a:solidFill>
                  <a:schemeClr val="tx1"/>
                </a:solidFill>
              </a:rPr>
              <a:t>Sepúlveda</a:t>
            </a:r>
            <a:r>
              <a:rPr lang="en-GB" sz="1600" dirty="0">
                <a:solidFill>
                  <a:schemeClr val="tx1"/>
                </a:solidFill>
              </a:rPr>
              <a:t>, N. </a:t>
            </a:r>
            <a:r>
              <a:rPr lang="en-GB" sz="1600" i="1" dirty="0">
                <a:solidFill>
                  <a:schemeClr val="tx1"/>
                </a:solidFill>
              </a:rPr>
              <a:t>Sensor </a:t>
            </a:r>
            <a:r>
              <a:rPr lang="en-GB" sz="1600" i="1" dirty="0" err="1">
                <a:solidFill>
                  <a:schemeClr val="tx1"/>
                </a:solidFill>
              </a:rPr>
              <a:t>Actuat</a:t>
            </a:r>
            <a:r>
              <a:rPr lang="en-GB" sz="1600" i="1" dirty="0">
                <a:solidFill>
                  <a:schemeClr val="tx1"/>
                </a:solidFill>
              </a:rPr>
              <a:t> A-</a:t>
            </a:r>
            <a:r>
              <a:rPr lang="en-GB" sz="1600" i="1" dirty="0" err="1">
                <a:solidFill>
                  <a:schemeClr val="tx1"/>
                </a:solidFill>
              </a:rPr>
              <a:t>Phys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2013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i="1" dirty="0">
                <a:solidFill>
                  <a:schemeClr val="tx1"/>
                </a:solidFill>
              </a:rPr>
              <a:t>196</a:t>
            </a:r>
          </a:p>
          <a:p>
            <a:pPr algn="just"/>
            <a:r>
              <a:rPr lang="en-GB" sz="1600" dirty="0">
                <a:solidFill>
                  <a:schemeClr val="tx1"/>
                </a:solidFill>
              </a:rPr>
              <a:t>[3]     </a:t>
            </a:r>
            <a:r>
              <a:rPr lang="en-GB" sz="1600" dirty="0" err="1">
                <a:solidFill>
                  <a:schemeClr val="tx1"/>
                </a:solidFill>
              </a:rPr>
              <a:t>Strelcov</a:t>
            </a:r>
            <a:r>
              <a:rPr lang="en-GB" sz="1600" dirty="0">
                <a:solidFill>
                  <a:schemeClr val="tx1"/>
                </a:solidFill>
              </a:rPr>
              <a:t>, E.; </a:t>
            </a:r>
            <a:r>
              <a:rPr lang="en-GB" sz="1600" dirty="0" err="1">
                <a:solidFill>
                  <a:schemeClr val="tx1"/>
                </a:solidFill>
              </a:rPr>
              <a:t>Tselev</a:t>
            </a:r>
            <a:r>
              <a:rPr lang="en-GB" sz="1600" dirty="0">
                <a:solidFill>
                  <a:schemeClr val="tx1"/>
                </a:solidFill>
              </a:rPr>
              <a:t>, A. et al. </a:t>
            </a:r>
            <a:r>
              <a:rPr lang="en-GB" sz="1600" i="1" dirty="0" err="1">
                <a:solidFill>
                  <a:schemeClr val="tx1"/>
                </a:solidFill>
              </a:rPr>
              <a:t>Nano</a:t>
            </a:r>
            <a:r>
              <a:rPr lang="en-GB" sz="1600" i="1" dirty="0">
                <a:solidFill>
                  <a:schemeClr val="tx1"/>
                </a:solidFill>
              </a:rPr>
              <a:t> </a:t>
            </a:r>
            <a:r>
              <a:rPr lang="en-GB" sz="1600" i="1" dirty="0" err="1">
                <a:solidFill>
                  <a:schemeClr val="tx1"/>
                </a:solidFill>
              </a:rPr>
              <a:t>Lett</a:t>
            </a:r>
            <a:r>
              <a:rPr lang="en-GB" sz="1600" i="1" dirty="0">
                <a:solidFill>
                  <a:schemeClr val="tx1"/>
                </a:solidFill>
              </a:rPr>
              <a:t>.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2012 </a:t>
            </a:r>
            <a:r>
              <a:rPr lang="en-GB" sz="1600" i="1" dirty="0">
                <a:solidFill>
                  <a:schemeClr val="tx1"/>
                </a:solidFill>
              </a:rPr>
              <a:t>12 </a:t>
            </a:r>
          </a:p>
          <a:p>
            <a:pPr algn="just"/>
            <a:r>
              <a:rPr lang="en-GB" sz="1600" dirty="0">
                <a:solidFill>
                  <a:schemeClr val="tx1"/>
                </a:solidFill>
              </a:rPr>
              <a:t>[4]     http://thinfilm.snu.ac.kr/bbs/view.php?id=research&amp;no=21</a:t>
            </a:r>
          </a:p>
          <a:p>
            <a:pPr algn="just"/>
            <a:r>
              <a:rPr lang="en-GB" sz="1600" dirty="0">
                <a:solidFill>
                  <a:schemeClr val="tx1"/>
                </a:solidFill>
              </a:rPr>
              <a:t>[5]     </a:t>
            </a:r>
            <a:r>
              <a:rPr lang="en-GB" sz="1600" dirty="0" err="1">
                <a:solidFill>
                  <a:schemeClr val="tx1"/>
                </a:solidFill>
              </a:rPr>
              <a:t>Goodenough</a:t>
            </a:r>
            <a:r>
              <a:rPr lang="en-GB" sz="1600" dirty="0">
                <a:solidFill>
                  <a:schemeClr val="tx1"/>
                </a:solidFill>
              </a:rPr>
              <a:t>, J.B.; &amp; Hong, H.Y-P. </a:t>
            </a:r>
            <a:r>
              <a:rPr lang="en-GB" sz="1600" i="1" dirty="0">
                <a:solidFill>
                  <a:schemeClr val="tx1"/>
                </a:solidFill>
              </a:rPr>
              <a:t>Phys. Rev. B </a:t>
            </a:r>
            <a:r>
              <a:rPr lang="en-GB" sz="1600" b="1" dirty="0">
                <a:solidFill>
                  <a:schemeClr val="tx1"/>
                </a:solidFill>
              </a:rPr>
              <a:t>1973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i="1" dirty="0">
                <a:solidFill>
                  <a:schemeClr val="tx1"/>
                </a:solidFill>
              </a:rPr>
              <a:t>8</a:t>
            </a:r>
            <a:r>
              <a:rPr lang="en-GB" sz="1600" dirty="0">
                <a:solidFill>
                  <a:schemeClr val="tx1"/>
                </a:solidFill>
              </a:rPr>
              <a:t>, 4 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This project was supported by both the IMS Program at Vanderbilt University and the Air Force Office of Scientific Research under Grant FA9550-10-1-0366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Portions of this work were performed at the Vanderbilt Institute of </a:t>
            </a:r>
            <a:r>
              <a:rPr lang="en-GB" sz="1600" dirty="0" err="1">
                <a:solidFill>
                  <a:schemeClr val="tx1"/>
                </a:solidFill>
              </a:rPr>
              <a:t>Nanoscale</a:t>
            </a:r>
            <a:r>
              <a:rPr lang="en-GB" sz="1600" dirty="0">
                <a:solidFill>
                  <a:schemeClr val="tx1"/>
                </a:solidFill>
              </a:rPr>
              <a:t> Science and Engineering, using facilities renovated under NSF (ARI-R2 DMR-0963361) and NSF EPS-1004083.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26720" y="19978657"/>
            <a:ext cx="13655040" cy="5358905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Doping of VO</a:t>
            </a:r>
            <a:r>
              <a:rPr lang="en-GB" sz="4800" b="1" baseline="-25000" dirty="0">
                <a:solidFill>
                  <a:schemeClr val="tx1"/>
                </a:solidFill>
              </a:rPr>
              <a:t>2</a:t>
            </a:r>
            <a:r>
              <a:rPr lang="en-GB" sz="48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en-GB" sz="3200" dirty="0">
                <a:solidFill>
                  <a:schemeClr val="tx1"/>
                </a:solidFill>
              </a:rPr>
              <a:t>It has been shown that doping VO</a:t>
            </a:r>
            <a:r>
              <a:rPr lang="en-GB" sz="3200" baseline="-25000" dirty="0">
                <a:solidFill>
                  <a:schemeClr val="tx1"/>
                </a:solidFill>
              </a:rPr>
              <a:t>2</a:t>
            </a:r>
            <a:r>
              <a:rPr lang="en-GB" sz="3200" dirty="0">
                <a:solidFill>
                  <a:schemeClr val="tx1"/>
                </a:solidFill>
              </a:rPr>
              <a:t> can alter its  physical properties: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/>
                </a:solidFill>
              </a:rPr>
              <a:t>Chromium (Cr)</a:t>
            </a:r>
          </a:p>
          <a:p>
            <a:pPr algn="just"/>
            <a:r>
              <a:rPr lang="en-GB" sz="3200" b="1" dirty="0">
                <a:solidFill>
                  <a:schemeClr val="tx1"/>
                </a:solidFill>
              </a:rPr>
              <a:t>            </a:t>
            </a:r>
            <a:r>
              <a:rPr lang="en-GB" sz="3200" dirty="0">
                <a:solidFill>
                  <a:schemeClr val="tx1"/>
                </a:solidFill>
              </a:rPr>
              <a:t>- affects magnetic susceptibility and transition temperature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/>
                </a:solidFill>
              </a:rPr>
              <a:t>Tungsten (W)</a:t>
            </a:r>
          </a:p>
          <a:p>
            <a:pPr algn="just"/>
            <a:r>
              <a:rPr lang="en-GB" sz="3200" b="1" dirty="0">
                <a:solidFill>
                  <a:schemeClr val="tx1"/>
                </a:solidFill>
              </a:rPr>
              <a:t>            </a:t>
            </a:r>
            <a:r>
              <a:rPr lang="en-GB" sz="3200" dirty="0">
                <a:solidFill>
                  <a:schemeClr val="tx1"/>
                </a:solidFill>
              </a:rPr>
              <a:t>- transition temperature decreases, as % W increases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b="1" dirty="0" err="1">
                <a:solidFill>
                  <a:schemeClr val="tx1"/>
                </a:solidFill>
              </a:rPr>
              <a:t>Aluminum</a:t>
            </a:r>
            <a:r>
              <a:rPr lang="en-GB" sz="3200" b="1" dirty="0">
                <a:solidFill>
                  <a:schemeClr val="tx1"/>
                </a:solidFill>
              </a:rPr>
              <a:t> (Al)</a:t>
            </a:r>
          </a:p>
          <a:p>
            <a:pPr algn="just"/>
            <a:r>
              <a:rPr lang="en-GB" sz="3200" b="1" dirty="0">
                <a:solidFill>
                  <a:schemeClr val="tx1"/>
                </a:solidFill>
              </a:rPr>
              <a:t>            </a:t>
            </a:r>
            <a:r>
              <a:rPr lang="en-GB" sz="3200" dirty="0">
                <a:solidFill>
                  <a:schemeClr val="tx1"/>
                </a:solidFill>
              </a:rPr>
              <a:t>- transition temperature increases, as % Al increases</a:t>
            </a:r>
          </a:p>
          <a:p>
            <a:pPr marL="1143000" indent="-1143000" algn="just"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chemeClr val="tx1"/>
                </a:solidFill>
              </a:rPr>
              <a:t>Magnesium (Mg)</a:t>
            </a:r>
          </a:p>
          <a:p>
            <a:pPr algn="just"/>
            <a:r>
              <a:rPr lang="en-GB" sz="3200" dirty="0">
                <a:solidFill>
                  <a:schemeClr val="tx1"/>
                </a:solidFill>
              </a:rPr>
              <a:t>            - affects amount of visible light transmitted through the film</a:t>
            </a: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4497967" y="14106592"/>
            <a:ext cx="14438439" cy="7127808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Optical Microscopy:</a:t>
            </a:r>
            <a:endParaRPr lang="en-GB" sz="5000" b="1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4497967" y="21508599"/>
            <a:ext cx="14438439" cy="11100545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Transmission Measurements:</a:t>
            </a:r>
            <a:endParaRPr lang="en-GB" sz="5000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9329945" y="4796730"/>
            <a:ext cx="14248020" cy="19906624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Raman Microscopy:</a:t>
            </a:r>
            <a:endParaRPr lang="en-GB" sz="5000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96315" y="12787258"/>
            <a:ext cx="52385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Electronic transition</a:t>
            </a:r>
          </a:p>
          <a:p>
            <a:r>
              <a:rPr lang="en-GB" sz="3200" dirty="0"/>
              <a:t>in VO</a:t>
            </a:r>
            <a:r>
              <a:rPr lang="en-GB" sz="3200" baseline="-25000" dirty="0"/>
              <a:t>2 </a:t>
            </a:r>
            <a:r>
              <a:rPr lang="en-GB" sz="3200" dirty="0"/>
              <a:t>:</a:t>
            </a:r>
          </a:p>
        </p:txBody>
      </p:sp>
      <p:pic>
        <p:nvPicPr>
          <p:cNvPr id="1030" name="Picture 6" descr="Full-size image (25 K)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467" y="13864476"/>
            <a:ext cx="5056984" cy="409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903300" y="17942397"/>
            <a:ext cx="6200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Resistance as a function of temperature of the VO</a:t>
            </a:r>
            <a:r>
              <a:rPr lang="en-GB" sz="2800" baseline="-25000" dirty="0"/>
              <a:t>2</a:t>
            </a:r>
            <a:r>
              <a:rPr lang="en-GB" sz="2800" dirty="0"/>
              <a:t> thin film deposited on (100) silicon</a:t>
            </a:r>
            <a:r>
              <a:rPr lang="en-GB" sz="2800" baseline="30000" dirty="0"/>
              <a:t>[2]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71600" y="17886485"/>
            <a:ext cx="61963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Arrangement of vanadium ions in the phases involved in the MIT, indicating their different vanadium chain periods and dimerization (yellow)</a:t>
            </a:r>
            <a:r>
              <a:rPr lang="en-GB" sz="2800" baseline="30000" dirty="0"/>
              <a:t>[1]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293421" y="10448736"/>
            <a:ext cx="66870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Schematic diagram of Electron Beam Deposition system</a:t>
            </a:r>
            <a:r>
              <a:rPr lang="en-GB" sz="2600" baseline="30000" dirty="0"/>
              <a:t>[4]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14605427" y="5822268"/>
            <a:ext cx="75115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3000" dirty="0"/>
              <a:t>Substrates cut, cleaned, and fixed to rotating disc in deposition chamber, along with crucible containing stoichiometric mix of vanadium oxide and chromium oxide powders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000" dirty="0"/>
              <a:t>Chamber evacuated to pressure of 10</a:t>
            </a:r>
            <a:r>
              <a:rPr lang="en-GB" sz="3000" baseline="30000" dirty="0"/>
              <a:t>-6 </a:t>
            </a:r>
            <a:r>
              <a:rPr lang="en-GB" sz="3000" dirty="0" err="1"/>
              <a:t>Torr</a:t>
            </a:r>
            <a:endParaRPr lang="en-GB" sz="3000" dirty="0"/>
          </a:p>
          <a:p>
            <a:pPr marL="514350" indent="-514350">
              <a:buFont typeface="+mj-lt"/>
              <a:buAutoNum type="arabicPeriod"/>
            </a:pPr>
            <a:r>
              <a:rPr lang="en-GB" sz="3000" dirty="0"/>
              <a:t>Once at pressure, crucible is bombarded with 8 kV electron beam, causing powder to be deposited on substrate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000" dirty="0"/>
              <a:t>After deposition all samples annealed under flowing O</a:t>
            </a:r>
            <a:r>
              <a:rPr lang="en-GB" sz="3000" baseline="-25000" dirty="0"/>
              <a:t>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672" y="16554395"/>
            <a:ext cx="2725313" cy="2052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440124" y="16559529"/>
            <a:ext cx="990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100x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172" y="16554395"/>
            <a:ext cx="2725313" cy="2052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302854" y="16559529"/>
            <a:ext cx="990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100x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09444" y="16013241"/>
            <a:ext cx="28264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0 % </a:t>
            </a:r>
            <a:r>
              <a:rPr lang="en-GB" sz="3000" dirty="0"/>
              <a:t>(Pure VO</a:t>
            </a:r>
            <a:r>
              <a:rPr lang="en-GB" sz="3000" baseline="-25000" dirty="0"/>
              <a:t>2</a:t>
            </a:r>
            <a:r>
              <a:rPr lang="en-GB" sz="3000" dirty="0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518109" y="16013241"/>
            <a:ext cx="803366" cy="548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1 %</a:t>
            </a:r>
            <a:endParaRPr lang="en-GB" sz="3000" dirty="0"/>
          </a:p>
        </p:txBody>
      </p:sp>
      <p:sp>
        <p:nvSpPr>
          <p:cNvPr id="21" name="TextBox 20"/>
          <p:cNvSpPr txBox="1"/>
          <p:nvPr/>
        </p:nvSpPr>
        <p:spPr>
          <a:xfrm>
            <a:off x="18304954" y="15399172"/>
            <a:ext cx="5893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% Cr doping (by precursor weight)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6147926" y="15995470"/>
            <a:ext cx="11120789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71" y="16554395"/>
            <a:ext cx="2725313" cy="2052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2169107" y="16559529"/>
            <a:ext cx="990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100x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303752" y="16008733"/>
            <a:ext cx="1166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2.5 %</a:t>
            </a:r>
            <a:endParaRPr lang="en-GB" sz="30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4171" y="16554395"/>
            <a:ext cx="2725313" cy="2052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021594" y="16559529"/>
            <a:ext cx="990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100x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670" y="16554395"/>
            <a:ext cx="2725313" cy="2052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7884845" y="16559529"/>
            <a:ext cx="990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100x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342641" y="16008733"/>
            <a:ext cx="1166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5 %</a:t>
            </a:r>
            <a:endParaRPr lang="en-GB" sz="3000" dirty="0"/>
          </a:p>
        </p:txBody>
      </p:sp>
      <p:sp>
        <p:nvSpPr>
          <p:cNvPr id="52" name="TextBox 51"/>
          <p:cNvSpPr txBox="1"/>
          <p:nvPr/>
        </p:nvSpPr>
        <p:spPr>
          <a:xfrm>
            <a:off x="27087737" y="16008733"/>
            <a:ext cx="1166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10 %</a:t>
            </a:r>
            <a:endParaRPr lang="en-GB" sz="3000" dirty="0"/>
          </a:p>
        </p:txBody>
      </p:sp>
      <p:sp>
        <p:nvSpPr>
          <p:cNvPr id="23" name="TextBox 22"/>
          <p:cNvSpPr txBox="1"/>
          <p:nvPr/>
        </p:nvSpPr>
        <p:spPr>
          <a:xfrm>
            <a:off x="14781919" y="18076985"/>
            <a:ext cx="1405315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sz="3500" dirty="0"/>
          </a:p>
        </p:txBody>
      </p:sp>
      <p:sp>
        <p:nvSpPr>
          <p:cNvPr id="29" name="TextBox 28"/>
          <p:cNvSpPr txBox="1"/>
          <p:nvPr/>
        </p:nvSpPr>
        <p:spPr>
          <a:xfrm>
            <a:off x="14944181" y="18696513"/>
            <a:ext cx="138722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Samples change in </a:t>
            </a:r>
            <a:r>
              <a:rPr lang="en-GB" sz="3200" dirty="0" err="1"/>
              <a:t>color</a:t>
            </a:r>
            <a:r>
              <a:rPr lang="en-GB" sz="3200" dirty="0"/>
              <a:t> from deep purple to lighter blue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≥ 2.5% doped samples show blue “egg-shell” pattern inside each of these is a white “snowflake”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As doping concentration increases blue dots appear in 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Grainy texture in pure VO</a:t>
            </a:r>
            <a:r>
              <a:rPr lang="en-GB" sz="3200" baseline="-25000" dirty="0"/>
              <a:t>2</a:t>
            </a:r>
            <a:r>
              <a:rPr lang="en-GB" sz="3200" dirty="0"/>
              <a:t> is replaced by smoother features 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26720" y="25602893"/>
            <a:ext cx="13655040" cy="7006251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Thin films &amp; nanostructures:</a:t>
            </a:r>
            <a:endParaRPr lang="en-GB" sz="4800" dirty="0">
              <a:solidFill>
                <a:schemeClr val="tx1"/>
              </a:solidFill>
            </a:endParaRPr>
          </a:p>
          <a:p>
            <a:pPr marL="1143000" indent="-1143000" algn="just">
              <a:buFont typeface="Arial" panose="020B0604020202020204" pitchFamily="34" charset="0"/>
              <a:buChar char="•"/>
            </a:pPr>
            <a:endParaRPr lang="en-GB" sz="5400" dirty="0">
              <a:solidFill>
                <a:schemeClr val="tx1"/>
              </a:solidFill>
            </a:endParaRPr>
          </a:p>
          <a:p>
            <a:pPr algn="just"/>
            <a:endParaRPr lang="en-GB" sz="5400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79694" y="30267939"/>
            <a:ext cx="5302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Temperature−composition phase diagram for Al doped VO</a:t>
            </a:r>
            <a:r>
              <a:rPr lang="en-GB" sz="2400" baseline="-25000" dirty="0"/>
              <a:t>2</a:t>
            </a:r>
            <a:r>
              <a:rPr lang="en-GB" sz="2400" dirty="0"/>
              <a:t> nanostructures created using thin film deposition methods. “Up” and “down” correspond to measurements taken on heating and cooling, respectively</a:t>
            </a:r>
            <a:r>
              <a:rPr lang="en-GB" sz="2400" baseline="30000" dirty="0"/>
              <a:t>[3]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4016" y="26486498"/>
            <a:ext cx="817407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Extensive previous work considering dopants has been performed on single crystal VO</a:t>
            </a:r>
            <a:r>
              <a:rPr lang="en-GB" sz="3200" baseline="-25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There are challenges with single crystals in both fabrication and applications: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High cost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High temperature</a:t>
            </a:r>
          </a:p>
          <a:p>
            <a:pPr marL="230063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Incompatible with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These challenges can be overcome using thin films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Thin film doping has been studied for a number of dopants (</a:t>
            </a:r>
            <a:r>
              <a:rPr lang="en-GB" sz="3200" dirty="0" err="1"/>
              <a:t>eg</a:t>
            </a:r>
            <a:r>
              <a:rPr lang="en-GB" sz="3200" dirty="0"/>
              <a:t>. Al</a:t>
            </a:r>
            <a:r>
              <a:rPr lang="en-GB" sz="3200" baseline="30000" dirty="0"/>
              <a:t>[3]</a:t>
            </a:r>
            <a:r>
              <a:rPr lang="en-GB" sz="3200" dirty="0"/>
              <a:t>), but Cr has not yet been explored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624478" y="22590288"/>
            <a:ext cx="55330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White light transmission measurements are performed to probe the optical transition of samples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Hysteresis measurements are taken from 25 to 100°C</a:t>
            </a:r>
          </a:p>
          <a:p>
            <a:r>
              <a:rPr lang="en-GB" sz="3000" dirty="0"/>
              <a:t> 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675" y="26376345"/>
            <a:ext cx="4080000" cy="30600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0343621" y="25532594"/>
            <a:ext cx="866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Schematic diagram of the light table for transmission measurements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0418" y="26402118"/>
            <a:ext cx="4080000" cy="30600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2453986" y="26074650"/>
            <a:ext cx="646941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Figures a) – c) show hysteresis curves for Cr by weight: 0%, 2.5% and 10% respectively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Figure d) shows a double y plot of hysteresis contrast (blue) and transition temperature (red) against Cr concentration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Shows strong trend of increasing transition temperature with increasing Cr concentration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Also shows a general decrease in quality of VO</a:t>
            </a:r>
            <a:r>
              <a:rPr lang="en-GB" sz="3000" baseline="-25000" dirty="0"/>
              <a:t>2</a:t>
            </a:r>
            <a:r>
              <a:rPr lang="en-GB" sz="3000" dirty="0"/>
              <a:t> film with Cr concentration as indicated by the decrease in contrast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  <p:grpSp>
        <p:nvGrpSpPr>
          <p:cNvPr id="1024" name="Group 1023"/>
          <p:cNvGrpSpPr/>
          <p:nvPr/>
        </p:nvGrpSpPr>
        <p:grpSpPr>
          <a:xfrm>
            <a:off x="18413392" y="29362027"/>
            <a:ext cx="4080000" cy="3060000"/>
            <a:chOff x="18478706" y="29362027"/>
            <a:chExt cx="4080000" cy="30600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8706" y="29362027"/>
              <a:ext cx="4080000" cy="3060000"/>
            </a:xfrm>
            <a:prstGeom prst="rect">
              <a:avLst/>
            </a:prstGeom>
          </p:spPr>
        </p:pic>
        <p:cxnSp>
          <p:nvCxnSpPr>
            <p:cNvPr id="63" name="Straight Connector 62"/>
            <p:cNvCxnSpPr/>
            <p:nvPr/>
          </p:nvCxnSpPr>
          <p:spPr>
            <a:xfrm>
              <a:off x="18997138" y="29582142"/>
              <a:ext cx="318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5" name="Picture 1024"/>
          <p:cNvPicPr>
            <a:picLocks noChangeAspect="1"/>
          </p:cNvPicPr>
          <p:nvPr/>
        </p:nvPicPr>
        <p:blipFill rotWithShape="1">
          <a:blip r:embed="rId24"/>
          <a:srcRect l="25122" t="22805" r="45157" b="29169"/>
          <a:stretch/>
        </p:blipFill>
        <p:spPr>
          <a:xfrm>
            <a:off x="29511357" y="14510225"/>
            <a:ext cx="4791424" cy="437217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9588110" y="18640950"/>
            <a:ext cx="5098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Phase diagram for the single crystal system V</a:t>
            </a:r>
            <a:r>
              <a:rPr lang="en-GB" sz="2400" baseline="-25000" dirty="0"/>
              <a:t>(1-x)</a:t>
            </a:r>
            <a:r>
              <a:rPr lang="en-GB" sz="2400" dirty="0"/>
              <a:t>Cr</a:t>
            </a:r>
            <a:r>
              <a:rPr lang="en-GB" sz="2400" baseline="-25000" dirty="0"/>
              <a:t>x</a:t>
            </a:r>
            <a:r>
              <a:rPr lang="en-GB" sz="2400" dirty="0"/>
              <a:t>O</a:t>
            </a:r>
            <a:r>
              <a:rPr lang="en-GB" sz="2400" baseline="-25000" dirty="0"/>
              <a:t>2</a:t>
            </a:r>
            <a:r>
              <a:rPr lang="en-GB" sz="2400" dirty="0"/>
              <a:t> 0 ≤ x  ≤0.2</a:t>
            </a:r>
            <a:r>
              <a:rPr lang="en-GB" sz="2400" baseline="30000" dirty="0"/>
              <a:t>[5]</a:t>
            </a:r>
            <a:endParaRPr lang="en-GB" sz="2400" dirty="0"/>
          </a:p>
        </p:txBody>
      </p:sp>
      <p:sp>
        <p:nvSpPr>
          <p:cNvPr id="1026" name="TextBox 1025"/>
          <p:cNvSpPr txBox="1"/>
          <p:nvPr/>
        </p:nvSpPr>
        <p:spPr>
          <a:xfrm>
            <a:off x="14543865" y="26488898"/>
            <a:ext cx="56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8334178" y="26488898"/>
            <a:ext cx="56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4543274" y="29438227"/>
            <a:ext cx="56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389422" y="29438227"/>
            <a:ext cx="56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d)</a:t>
            </a:r>
          </a:p>
        </p:txBody>
      </p:sp>
      <p:pic>
        <p:nvPicPr>
          <p:cNvPr id="1037" name="Picture 10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011" y="19353051"/>
            <a:ext cx="2572584" cy="50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39" name="Straight Connector 1038"/>
          <p:cNvCxnSpPr/>
          <p:nvPr/>
        </p:nvCxnSpPr>
        <p:spPr>
          <a:xfrm flipH="1">
            <a:off x="39020445" y="19334001"/>
            <a:ext cx="1135516" cy="3524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39020444" y="24079408"/>
            <a:ext cx="1135517" cy="296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Rectangle 1041"/>
          <p:cNvSpPr/>
          <p:nvPr/>
        </p:nvSpPr>
        <p:spPr>
          <a:xfrm>
            <a:off x="38344642" y="23461588"/>
            <a:ext cx="303997" cy="16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4" t="73027" r="12382" b="22482"/>
          <a:stretch/>
        </p:blipFill>
        <p:spPr>
          <a:xfrm>
            <a:off x="38656661" y="23413461"/>
            <a:ext cx="372978" cy="240631"/>
          </a:xfrm>
          <a:prstGeom prst="rect">
            <a:avLst/>
          </a:prstGeom>
        </p:spPr>
      </p:pic>
      <p:sp>
        <p:nvSpPr>
          <p:cNvPr id="1043" name="TextBox 1042"/>
          <p:cNvSpPr txBox="1"/>
          <p:nvPr/>
        </p:nvSpPr>
        <p:spPr>
          <a:xfrm>
            <a:off x="34302782" y="15106495"/>
            <a:ext cx="93396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Temperature dependent Raman (below):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As expected, the 5% sample (green) in M2 phase showed no shift of peak with temperature increased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1% sample (red) showed M2 peak at 60°C </a:t>
            </a:r>
          </a:p>
          <a:p>
            <a:r>
              <a:rPr lang="en-GB" sz="3000" dirty="0"/>
              <a:t>      - due to M1 to M2 transition?</a:t>
            </a:r>
          </a:p>
          <a:p>
            <a:r>
              <a:rPr lang="en-GB" sz="3000" dirty="0"/>
              <a:t>      - due to presence of M2 in sample?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Pure VO2 sample (blue) also indicated presence of M2 disagreeing with literature (left) for single crystal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Supports hypothesis of M1/M2 phase continuum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129664" y="11360398"/>
            <a:ext cx="138029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Advantages of Electron Beam Deposition as compared to Pulsed Laser Deposition: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Precursor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Versatility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Simplicity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Shorter deposition time</a:t>
            </a:r>
          </a:p>
        </p:txBody>
      </p:sp>
      <p:pic>
        <p:nvPicPr>
          <p:cNvPr id="74" name="Picture 2" descr="http://admissions.vanderbilt.edu/insidedores/manage/wp-content/uploads/01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150" y="1339344"/>
            <a:ext cx="2945130" cy="304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79"/>
          <p:cNvGrpSpPr/>
          <p:nvPr/>
        </p:nvGrpSpPr>
        <p:grpSpPr>
          <a:xfrm>
            <a:off x="29543197" y="9963833"/>
            <a:ext cx="5017406" cy="3729551"/>
            <a:chOff x="29543197" y="9963833"/>
            <a:chExt cx="5017406" cy="3729551"/>
          </a:xfrm>
        </p:grpSpPr>
        <p:pic>
          <p:nvPicPr>
            <p:cNvPr id="1033" name="Picture 1032"/>
            <p:cNvPicPr>
              <a:picLocks noChangeAspect="1"/>
            </p:cNvPicPr>
            <p:nvPr/>
          </p:nvPicPr>
          <p:blipFill rotWithShape="1">
            <a:blip r:embed="rId27"/>
            <a:srcRect l="60353" t="39167" r="5294" b="15733"/>
            <a:stretch/>
          </p:blipFill>
          <p:spPr>
            <a:xfrm>
              <a:off x="29543197" y="9973657"/>
              <a:ext cx="5017406" cy="3719727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29635052" y="9963833"/>
              <a:ext cx="541315" cy="629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29753044" y="25660044"/>
            <a:ext cx="138893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Hypothesis: Cr-doped thin films show a continuum of M1/M2 phase with no T phase Low proportion of M1 at low dopant concentration and vice versa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M1 has a lower transition temperature (  ̴60°C) than M2 (70-80°C)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Above 2.5% Cr (by precursor weight) the quality of the VO</a:t>
            </a:r>
            <a:r>
              <a:rPr lang="en-GB" sz="3000" baseline="-25000" dirty="0"/>
              <a:t>2</a:t>
            </a:r>
            <a:r>
              <a:rPr lang="en-GB" sz="3000" dirty="0"/>
              <a:t> films is reduced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/>
              <a:t>Not certain if M1 to M2 transition is seen or separate M1 to R and M2 to R transitions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0000"/>
                </a:solidFill>
              </a:rPr>
              <a:t>X-Ray Diffraction study to probe structure of film further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0000"/>
                </a:solidFill>
              </a:rPr>
              <a:t>RBS / Auger spectroscopy to determine exact film composition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0000"/>
                </a:solidFill>
              </a:rPr>
              <a:t>Similar study with Al</a:t>
            </a:r>
            <a:r>
              <a:rPr lang="en-GB" sz="3000" baseline="-25000" dirty="0">
                <a:solidFill>
                  <a:srgbClr val="FF0000"/>
                </a:solidFill>
              </a:rPr>
              <a:t>2</a:t>
            </a:r>
            <a:r>
              <a:rPr lang="en-GB" sz="3000" dirty="0">
                <a:solidFill>
                  <a:srgbClr val="FF0000"/>
                </a:solidFill>
              </a:rPr>
              <a:t>O</a:t>
            </a:r>
            <a:r>
              <a:rPr lang="en-GB" sz="3000" baseline="-25000" dirty="0">
                <a:solidFill>
                  <a:srgbClr val="FF0000"/>
                </a:solidFill>
              </a:rPr>
              <a:t>3</a:t>
            </a:r>
            <a:r>
              <a:rPr lang="en-GB" sz="3000" dirty="0">
                <a:solidFill>
                  <a:srgbClr val="FF0000"/>
                </a:solidFill>
              </a:rPr>
              <a:t> as dopant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2346773" y="19461271"/>
            <a:ext cx="1387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5% Cr </a:t>
            </a:r>
          </a:p>
          <a:p>
            <a:pPr algn="ctr"/>
            <a:r>
              <a:rPr lang="en-GB" sz="2000" dirty="0"/>
              <a:t>(by weight)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994135" y="19461271"/>
            <a:ext cx="1387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1% Cr </a:t>
            </a:r>
          </a:p>
          <a:p>
            <a:pPr algn="ctr"/>
            <a:r>
              <a:rPr lang="en-GB" sz="2000" dirty="0"/>
              <a:t>(by weight)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7662398" y="19461271"/>
            <a:ext cx="1387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0% Cr </a:t>
            </a:r>
          </a:p>
          <a:p>
            <a:pPr algn="ctr"/>
            <a:r>
              <a:rPr lang="en-GB" sz="2000" dirty="0"/>
              <a:t>(by weight)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470134" y="8960889"/>
            <a:ext cx="510783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dirty="0"/>
              <a:t>Full Raman spectrum b) shows large substrate peak at 520cm</a:t>
            </a:r>
            <a:r>
              <a:rPr lang="en-GB" sz="2500" baseline="30000" dirty="0"/>
              <a:t>-1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dirty="0"/>
              <a:t>Spectra a) and c) are taken around this peak so VO</a:t>
            </a:r>
            <a:r>
              <a:rPr lang="en-GB" sz="2500" baseline="-25000" dirty="0"/>
              <a:t>2</a:t>
            </a:r>
            <a:r>
              <a:rPr lang="en-GB" sz="2500" dirty="0"/>
              <a:t> peaks resolved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dirty="0"/>
              <a:t>Spectra from literature d) indicate that peaks in 600-900cm</a:t>
            </a:r>
            <a:r>
              <a:rPr lang="en-GB" sz="2500" baseline="30000" dirty="0"/>
              <a:t>-1</a:t>
            </a:r>
            <a:r>
              <a:rPr lang="en-GB" sz="2500" dirty="0"/>
              <a:t> region of spectrum shift most noticeably on phase transition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dirty="0"/>
              <a:t>Experimental data e) indicate that samples with ≥2.5% dopant concentration lie in the M2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500" dirty="0"/>
              <a:t>1% sample has midpoint shift value, but does not match T spectrum in lower wavenumber region, therefore, mixture of M1 and M2 phases is proposed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4569138" y="6189763"/>
            <a:ext cx="7353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b)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0116535" y="5819656"/>
            <a:ext cx="73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9955304" y="5819656"/>
            <a:ext cx="73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0464846" y="10116368"/>
            <a:ext cx="73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d)</a:t>
            </a:r>
            <a:r>
              <a:rPr lang="en-GB" sz="2000" baseline="30000" dirty="0"/>
              <a:t>[3]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4717187" y="10092304"/>
            <a:ext cx="735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2375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25">
            <a:extLst>
              <a:ext uri="{FF2B5EF4-FFF2-40B4-BE49-F238E27FC236}">
                <a16:creationId xmlns:a16="http://schemas.microsoft.com/office/drawing/2014/main" id="{78A0FB6B-34C5-482A-9D95-849A50CFC808}"/>
              </a:ext>
            </a:extLst>
          </p:cNvPr>
          <p:cNvSpPr/>
          <p:nvPr/>
        </p:nvSpPr>
        <p:spPr>
          <a:xfrm>
            <a:off x="675445" y="10731118"/>
            <a:ext cx="13655040" cy="4072922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Motivation: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Inverse design process of metamaterial is time consuming by traditional parameter sweeping method. This project aims to boost inverse design process via deep learning. 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Traditional parameter sweeping method is impossible to predict design that produces multiple high q in the spectrum. This project also explores potential to predict complex spectrum</a:t>
            </a:r>
            <a:r>
              <a:rPr lang="en-US" sz="3200" dirty="0">
                <a:solidFill>
                  <a:schemeClr val="tx1"/>
                </a:solidFill>
              </a:rPr>
              <a:t>.</a:t>
            </a:r>
            <a:endParaRPr lang="en-GB" sz="3200" dirty="0">
              <a:solidFill>
                <a:schemeClr val="tx1"/>
              </a:solidFill>
            </a:endParaRPr>
          </a:p>
          <a:p>
            <a:pPr marL="637200" indent="-4572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25">
            <a:extLst>
              <a:ext uri="{FF2B5EF4-FFF2-40B4-BE49-F238E27FC236}">
                <a16:creationId xmlns:a16="http://schemas.microsoft.com/office/drawing/2014/main" id="{507431EB-CF96-4B59-913C-F18E96ECC1B0}"/>
              </a:ext>
            </a:extLst>
          </p:cNvPr>
          <p:cNvSpPr/>
          <p:nvPr/>
        </p:nvSpPr>
        <p:spPr>
          <a:xfrm>
            <a:off x="705606" y="15741536"/>
            <a:ext cx="13655040" cy="5851043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Goal: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This project focus on polarization insensitive periodic </a:t>
            </a:r>
            <a:r>
              <a:rPr lang="en-GB" sz="3200" dirty="0" err="1">
                <a:solidFill>
                  <a:schemeClr val="tx1"/>
                </a:solidFill>
              </a:rPr>
              <a:t>metasurface</a:t>
            </a:r>
            <a:r>
              <a:rPr lang="en-GB" sz="3200" dirty="0">
                <a:solidFill>
                  <a:schemeClr val="tx1"/>
                </a:solidFill>
              </a:rPr>
              <a:t> transmission spectrum inverse design. 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Create a neural network to predict the design of the </a:t>
            </a:r>
            <a:r>
              <a:rPr lang="en-GB" sz="3200" dirty="0" err="1">
                <a:solidFill>
                  <a:schemeClr val="tx1"/>
                </a:solidFill>
              </a:rPr>
              <a:t>metasurface</a:t>
            </a:r>
            <a:r>
              <a:rPr lang="en-GB" sz="3200" dirty="0">
                <a:solidFill>
                  <a:schemeClr val="tx1"/>
                </a:solidFill>
              </a:rPr>
              <a:t> based give spectrum.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Use deep neural network to learn from dataset where spectrums are predictor and designs of periodic </a:t>
            </a:r>
            <a:r>
              <a:rPr lang="en-GB" sz="3200" dirty="0" err="1">
                <a:solidFill>
                  <a:schemeClr val="tx1"/>
                </a:solidFill>
              </a:rPr>
              <a:t>metasurface</a:t>
            </a:r>
            <a:r>
              <a:rPr lang="en-GB" sz="3200" dirty="0">
                <a:solidFill>
                  <a:schemeClr val="tx1"/>
                </a:solidFill>
              </a:rPr>
              <a:t> are the regression target. 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The task is to predict design for the given spectrum. 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The performance is measured by mean square error of predicted shapes and comparing spectrum of predicted shape.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649A16-2182-4328-AB50-B5EBA490947D}"/>
                  </a:ext>
                </a:extLst>
              </p14:cNvPr>
              <p14:cNvContentPartPr/>
              <p14:nvPr/>
            </p14:nvContentPartPr>
            <p14:xfrm>
              <a:off x="23800911" y="12269224"/>
              <a:ext cx="151560" cy="161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649A16-2182-4328-AB50-B5EBA49094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11271" y="12089224"/>
                <a:ext cx="331200" cy="19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F9AA423-0E2F-4628-BA23-7BCB951817F9}"/>
                  </a:ext>
                </a:extLst>
              </p14:cNvPr>
              <p14:cNvContentPartPr/>
              <p14:nvPr/>
            </p14:nvContentPartPr>
            <p14:xfrm>
              <a:off x="22790391" y="12692224"/>
              <a:ext cx="1311480" cy="5222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F9AA423-0E2F-4628-BA23-7BCB951817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00391" y="12513368"/>
                <a:ext cx="1491120" cy="409581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1D8421C-950D-446B-A02D-8D337BA5B48A}"/>
              </a:ext>
            </a:extLst>
          </p:cNvPr>
          <p:cNvGrpSpPr/>
          <p:nvPr/>
        </p:nvGrpSpPr>
        <p:grpSpPr>
          <a:xfrm>
            <a:off x="675445" y="22866708"/>
            <a:ext cx="13655040" cy="9267468"/>
            <a:chOff x="-127155" y="11494791"/>
            <a:chExt cx="13655040" cy="9267468"/>
          </a:xfrm>
        </p:grpSpPr>
        <p:sp>
          <p:nvSpPr>
            <p:cNvPr id="9" name="Rounded Rectangle 25">
              <a:extLst>
                <a:ext uri="{FF2B5EF4-FFF2-40B4-BE49-F238E27FC236}">
                  <a16:creationId xmlns:a16="http://schemas.microsoft.com/office/drawing/2014/main" id="{BE270CFB-549A-40EC-A479-8857D3CBFF29}"/>
                </a:ext>
              </a:extLst>
            </p:cNvPr>
            <p:cNvSpPr/>
            <p:nvPr/>
          </p:nvSpPr>
          <p:spPr>
            <a:xfrm>
              <a:off x="-127155" y="11494791"/>
              <a:ext cx="13655040" cy="9267468"/>
            </a:xfrm>
            <a:prstGeom prst="roundRect">
              <a:avLst>
                <a:gd name="adj" fmla="val 6255"/>
              </a:avLst>
            </a:prstGeom>
            <a:noFill/>
            <a:ln w="1143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GB" sz="4800" b="1" dirty="0">
                  <a:solidFill>
                    <a:schemeClr val="tx1"/>
                  </a:solidFill>
                </a:rPr>
                <a:t>Dataset: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/>
                  </a:solidFill>
                </a:rPr>
                <a:t>Predictor is the transmission spectrum and regression target is the design of </a:t>
              </a:r>
              <a:r>
                <a:rPr lang="en-GB" sz="3200" dirty="0" err="1">
                  <a:solidFill>
                    <a:schemeClr val="tx1"/>
                  </a:solidFill>
                </a:rPr>
                <a:t>metasurface</a:t>
              </a:r>
              <a:r>
                <a:rPr lang="en-GB" sz="3200" dirty="0">
                  <a:solidFill>
                    <a:schemeClr val="tx1"/>
                  </a:solidFill>
                </a:rPr>
                <a:t>.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/>
                  </a:solidFill>
                </a:rPr>
                <a:t>Periodic </a:t>
              </a:r>
              <a:r>
                <a:rPr lang="en-GB" sz="3200" dirty="0" err="1">
                  <a:solidFill>
                    <a:schemeClr val="tx1"/>
                  </a:solidFill>
                </a:rPr>
                <a:t>metasurface</a:t>
              </a:r>
              <a:r>
                <a:rPr lang="en-GB" sz="3200" dirty="0">
                  <a:solidFill>
                    <a:schemeClr val="tx1"/>
                  </a:solidFill>
                </a:rPr>
                <a:t> is composed of uniform unit cells. Our design of unit cell fixes the height on z-axis and explores shapes on </a:t>
              </a:r>
              <a:r>
                <a:rPr lang="en-GB" sz="3200" dirty="0" err="1">
                  <a:solidFill>
                    <a:schemeClr val="tx1"/>
                  </a:solidFill>
                </a:rPr>
                <a:t>xy</a:t>
              </a:r>
              <a:r>
                <a:rPr lang="en-GB" sz="3200" dirty="0">
                  <a:solidFill>
                    <a:schemeClr val="tx1"/>
                  </a:solidFill>
                </a:rPr>
                <a:t>-axis. 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/>
                  </a:solidFill>
                </a:rPr>
                <a:t>4-fold symmetry is applied to design to ensure polarization insensitive. 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/>
                  </a:solidFill>
                </a:rPr>
                <a:t>Design a polar-coordinate based depth search first algorithm that produces all possible 4-fold geometries.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/>
                  </a:solidFill>
                </a:rPr>
                <a:t>Use </a:t>
              </a:r>
              <a:r>
                <a:rPr lang="en-GB" sz="3200" dirty="0" err="1">
                  <a:solidFill>
                    <a:schemeClr val="tx1"/>
                  </a:solidFill>
                </a:rPr>
                <a:t>Meep</a:t>
              </a:r>
              <a:r>
                <a:rPr lang="en-GB" sz="3200" dirty="0">
                  <a:solidFill>
                    <a:schemeClr val="tx1"/>
                  </a:solidFill>
                </a:rPr>
                <a:t> to generate spectrum. Spectrum is validated by CST and S4.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/>
                  </a:solidFill>
                </a:rPr>
                <a:t>Total data size 4988. Predictor is a vector (4988, 200) and regression target is (4988, 6)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95007F-1C22-441C-BA7F-64BBFFC15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455" b="45415"/>
            <a:stretch/>
          </p:blipFill>
          <p:spPr>
            <a:xfrm>
              <a:off x="6806818" y="18043346"/>
              <a:ext cx="2220814" cy="2225771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92B543C-FCCB-4E60-AEAB-2E3F3C373846}"/>
                </a:ext>
              </a:extLst>
            </p:cNvPr>
            <p:cNvGrpSpPr/>
            <p:nvPr/>
          </p:nvGrpSpPr>
          <p:grpSpPr>
            <a:xfrm>
              <a:off x="137655" y="17946383"/>
              <a:ext cx="2730780" cy="2122984"/>
              <a:chOff x="22111068" y="9227663"/>
              <a:chExt cx="4710366" cy="3910899"/>
            </a:xfrm>
          </p:grpSpPr>
          <p:pic>
            <p:nvPicPr>
              <p:cNvPr id="1028" name="Picture 4" descr="Image result for metasurface">
                <a:extLst>
                  <a:ext uri="{FF2B5EF4-FFF2-40B4-BE49-F238E27FC236}">
                    <a16:creationId xmlns:a16="http://schemas.microsoft.com/office/drawing/2014/main" id="{AB469E34-A53D-40AC-B654-A7B489644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" t="8" r="42175"/>
              <a:stretch/>
            </p:blipFill>
            <p:spPr bwMode="auto">
              <a:xfrm>
                <a:off x="22111068" y="9545154"/>
                <a:ext cx="4710366" cy="3593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71D6FB26-1C1E-4875-AECC-E374A3071E27}"/>
                      </a:ext>
                    </a:extLst>
                  </p14:cNvPr>
                  <p14:cNvContentPartPr/>
                  <p14:nvPr/>
                </p14:nvContentPartPr>
                <p14:xfrm>
                  <a:off x="22111068" y="9227663"/>
                  <a:ext cx="794232" cy="951877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71D6FB26-1C1E-4875-AECC-E374A3071E27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2002397" y="9111580"/>
                    <a:ext cx="1010954" cy="118337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11D9E9B-856F-4A21-8FE1-C5DA076A64FB}"/>
                </a:ext>
              </a:extLst>
            </p:cNvPr>
            <p:cNvGrpSpPr/>
            <p:nvPr/>
          </p:nvGrpSpPr>
          <p:grpSpPr>
            <a:xfrm>
              <a:off x="9593610" y="17893679"/>
              <a:ext cx="3552457" cy="2517869"/>
              <a:chOff x="30081849" y="15610795"/>
              <a:chExt cx="4259195" cy="2851875"/>
            </a:xfrm>
          </p:grpSpPr>
          <p:pic>
            <p:nvPicPr>
              <p:cNvPr id="35" name="Picture 3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EA72925E-CC7E-4FEC-8A53-A57AB4C19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81849" y="15887191"/>
                <a:ext cx="3832557" cy="2575479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5AFE4-1F40-47E5-99BC-E75B33BA6C76}"/>
                  </a:ext>
                </a:extLst>
              </p:cNvPr>
              <p:cNvSpPr txBox="1"/>
              <p:nvPr/>
            </p:nvSpPr>
            <p:spPr>
              <a:xfrm>
                <a:off x="30211053" y="15610795"/>
                <a:ext cx="4129991" cy="343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Transmission vs normalized frequency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34CD18F-0D06-459A-96FD-36D92954330B}"/>
                </a:ext>
              </a:extLst>
            </p:cNvPr>
            <p:cNvGrpSpPr/>
            <p:nvPr/>
          </p:nvGrpSpPr>
          <p:grpSpPr>
            <a:xfrm>
              <a:off x="2919849" y="17893679"/>
              <a:ext cx="3317094" cy="2400738"/>
              <a:chOff x="24310847" y="15645627"/>
              <a:chExt cx="4058997" cy="2850838"/>
            </a:xfrm>
          </p:grpSpPr>
          <p:pic>
            <p:nvPicPr>
              <p:cNvPr id="34" name="Picture 3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0861914-42F9-481C-9499-83FB7E10E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10847" y="15853397"/>
                <a:ext cx="4058997" cy="264306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0A91CE-3B81-424E-9CBA-040EC899EC7F}"/>
                  </a:ext>
                </a:extLst>
              </p:cNvPr>
              <p:cNvSpPr txBox="1"/>
              <p:nvPr/>
            </p:nvSpPr>
            <p:spPr>
              <a:xfrm>
                <a:off x="25015828" y="15645627"/>
                <a:ext cx="2843537" cy="383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Shape in normalized unit</a:t>
                </a:r>
              </a:p>
            </p:txBody>
          </p:sp>
        </p:grpSp>
      </p:grpSp>
      <p:sp>
        <p:nvSpPr>
          <p:cNvPr id="59" name="Rounded Rectangle 25">
            <a:extLst>
              <a:ext uri="{FF2B5EF4-FFF2-40B4-BE49-F238E27FC236}">
                <a16:creationId xmlns:a16="http://schemas.microsoft.com/office/drawing/2014/main" id="{BCC9187B-E0BC-47A8-B608-9C4F4F87CF54}"/>
              </a:ext>
            </a:extLst>
          </p:cNvPr>
          <p:cNvSpPr/>
          <p:nvPr/>
        </p:nvSpPr>
        <p:spPr>
          <a:xfrm>
            <a:off x="30615470" y="17530260"/>
            <a:ext cx="12206228" cy="6516609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Summary: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Neural network works well with periodic neural network inverse design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Polar coordinate based 4 fold geometry generating methods is capable of generating all possible 4-fold shapes. 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9B5C658-AD5D-4FAD-82D7-A4C3592ED63A}"/>
              </a:ext>
            </a:extLst>
          </p:cNvPr>
          <p:cNvGrpSpPr/>
          <p:nvPr/>
        </p:nvGrpSpPr>
        <p:grpSpPr>
          <a:xfrm>
            <a:off x="15753557" y="11158994"/>
            <a:ext cx="13651562" cy="15049110"/>
            <a:chOff x="20475017" y="13395091"/>
            <a:chExt cx="17023929" cy="18083107"/>
          </a:xfrm>
        </p:grpSpPr>
        <p:sp>
          <p:nvSpPr>
            <p:cNvPr id="41" name="Rounded Rectangle 25">
              <a:extLst>
                <a:ext uri="{FF2B5EF4-FFF2-40B4-BE49-F238E27FC236}">
                  <a16:creationId xmlns:a16="http://schemas.microsoft.com/office/drawing/2014/main" id="{02C985E3-41D8-4A2B-8D20-148912719EAA}"/>
                </a:ext>
              </a:extLst>
            </p:cNvPr>
            <p:cNvSpPr/>
            <p:nvPr/>
          </p:nvSpPr>
          <p:spPr>
            <a:xfrm>
              <a:off x="20475017" y="13395091"/>
              <a:ext cx="17023929" cy="18083107"/>
            </a:xfrm>
            <a:prstGeom prst="roundRect">
              <a:avLst>
                <a:gd name="adj" fmla="val 6255"/>
              </a:avLst>
            </a:prstGeom>
            <a:noFill/>
            <a:ln w="1143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GB" sz="4800" b="1" dirty="0">
                  <a:solidFill>
                    <a:schemeClr val="tx1"/>
                  </a:solidFill>
                </a:rPr>
                <a:t>Training neural network with one peak, two peaks, three peaks and four peaks: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chemeClr val="tx1"/>
                  </a:solidFill>
                </a:rPr>
                <a:t>Deep forward neural network(DFNN) is set to have 8 layers with each layers having 200-80-80-100-80-40-30-20-6 units. The spectrum  S = [S1, S2, …, S200] is taken as the input of the DFNN. A design is calculated as outputs. The training is done by minimizing the cost function.  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E923B8-BBDE-499E-8450-C59E316E4D84}"/>
                </a:ext>
              </a:extLst>
            </p:cNvPr>
            <p:cNvGrpSpPr/>
            <p:nvPr/>
          </p:nvGrpSpPr>
          <p:grpSpPr>
            <a:xfrm>
              <a:off x="21338707" y="18124302"/>
              <a:ext cx="15596169" cy="2737428"/>
              <a:chOff x="21194918" y="18583052"/>
              <a:chExt cx="15596169" cy="27374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7255FE6-1E4C-4941-AE9E-275E87ABF8E9}"/>
                  </a:ext>
                </a:extLst>
              </p:cNvPr>
              <p:cNvGrpSpPr/>
              <p:nvPr/>
            </p:nvGrpSpPr>
            <p:grpSpPr>
              <a:xfrm>
                <a:off x="21384026" y="18583052"/>
                <a:ext cx="15407061" cy="350859"/>
                <a:chOff x="21384026" y="18583052"/>
                <a:chExt cx="15407061" cy="35085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A6AE6D-1029-436B-BF0E-2096D6561D00}"/>
                    </a:ext>
                  </a:extLst>
                </p:cNvPr>
                <p:cNvSpPr txBox="1"/>
                <p:nvPr/>
              </p:nvSpPr>
              <p:spPr>
                <a:xfrm>
                  <a:off x="21384026" y="18583052"/>
                  <a:ext cx="3692814" cy="350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Loss vs echo Training with 1 Peak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066B79D-B36C-4149-9DBD-9973FB459CF3}"/>
                    </a:ext>
                  </a:extLst>
                </p:cNvPr>
                <p:cNvSpPr txBox="1"/>
                <p:nvPr/>
              </p:nvSpPr>
              <p:spPr>
                <a:xfrm>
                  <a:off x="25240162" y="18583053"/>
                  <a:ext cx="3692812" cy="3508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Loss vs echo Training with 2 Peaks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1F4C1FE-C9BF-4A14-88A9-92317E7EA547}"/>
                    </a:ext>
                  </a:extLst>
                </p:cNvPr>
                <p:cNvSpPr txBox="1"/>
                <p:nvPr/>
              </p:nvSpPr>
              <p:spPr>
                <a:xfrm>
                  <a:off x="29067134" y="18583053"/>
                  <a:ext cx="3692812" cy="3508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Loss vs echo Training with 3 Peaks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E161993-64C6-476B-B109-6C909C08F136}"/>
                    </a:ext>
                  </a:extLst>
                </p:cNvPr>
                <p:cNvSpPr txBox="1"/>
                <p:nvPr/>
              </p:nvSpPr>
              <p:spPr>
                <a:xfrm>
                  <a:off x="32915620" y="18583053"/>
                  <a:ext cx="3875467" cy="3508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Loss vs echo Training with 4 Peaks</a:t>
                  </a:r>
                </a:p>
              </p:txBody>
            </p:sp>
          </p:grpSp>
          <p:pic>
            <p:nvPicPr>
              <p:cNvPr id="18" name="Picture 12">
                <a:extLst>
                  <a:ext uri="{FF2B5EF4-FFF2-40B4-BE49-F238E27FC236}">
                    <a16:creationId xmlns:a16="http://schemas.microsoft.com/office/drawing/2014/main" id="{2D366DDE-0C3E-4EA8-8772-7EFA394A3D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94918" y="18920180"/>
                <a:ext cx="3703398" cy="2400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4">
                <a:extLst>
                  <a:ext uri="{FF2B5EF4-FFF2-40B4-BE49-F238E27FC236}">
                    <a16:creationId xmlns:a16="http://schemas.microsoft.com/office/drawing/2014/main" id="{E210A27A-BF10-4FB4-BCBA-C928D0304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62246" y="18920180"/>
                <a:ext cx="3703398" cy="2400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6">
                <a:extLst>
                  <a:ext uri="{FF2B5EF4-FFF2-40B4-BE49-F238E27FC236}">
                    <a16:creationId xmlns:a16="http://schemas.microsoft.com/office/drawing/2014/main" id="{B5776B55-BCD3-4173-8721-B3483998FA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04850" y="18913904"/>
                <a:ext cx="3752850" cy="2400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8">
                <a:extLst>
                  <a:ext uri="{FF2B5EF4-FFF2-40B4-BE49-F238E27FC236}">
                    <a16:creationId xmlns:a16="http://schemas.microsoft.com/office/drawing/2014/main" id="{56E98932-95F0-4065-9D99-9F82E223BD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772179" y="18913904"/>
                <a:ext cx="3752850" cy="2400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46871B0-300B-485F-9FE0-A788C409249E}"/>
                </a:ext>
              </a:extLst>
            </p:cNvPr>
            <p:cNvGrpSpPr/>
            <p:nvPr/>
          </p:nvGrpSpPr>
          <p:grpSpPr>
            <a:xfrm>
              <a:off x="21400973" y="20866965"/>
              <a:ext cx="15197853" cy="10215620"/>
              <a:chOff x="21400973" y="20866965"/>
              <a:chExt cx="15197853" cy="1021562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359B379-C101-4F98-8027-E3B19BA89C01}"/>
                  </a:ext>
                </a:extLst>
              </p:cNvPr>
              <p:cNvGrpSpPr/>
              <p:nvPr/>
            </p:nvGrpSpPr>
            <p:grpSpPr>
              <a:xfrm>
                <a:off x="22594978" y="20866965"/>
                <a:ext cx="13473146" cy="350859"/>
                <a:chOff x="22387477" y="17108818"/>
                <a:chExt cx="13473146" cy="350859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B06F0DE-8CBD-4230-B1FF-29605D1751CF}"/>
                    </a:ext>
                  </a:extLst>
                </p:cNvPr>
                <p:cNvSpPr txBox="1"/>
                <p:nvPr/>
              </p:nvSpPr>
              <p:spPr>
                <a:xfrm>
                  <a:off x="22387477" y="17108818"/>
                  <a:ext cx="1946535" cy="350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True Shape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580F686-B0D3-4FFB-8E07-E0243F31A6AA}"/>
                    </a:ext>
                  </a:extLst>
                </p:cNvPr>
                <p:cNvSpPr txBox="1"/>
                <p:nvPr/>
              </p:nvSpPr>
              <p:spPr>
                <a:xfrm>
                  <a:off x="26043974" y="17108818"/>
                  <a:ext cx="1946535" cy="350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True Spectrum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DCFF1B2-90C1-4CD4-8649-AE0B92D52E40}"/>
                    </a:ext>
                  </a:extLst>
                </p:cNvPr>
                <p:cNvSpPr txBox="1"/>
                <p:nvPr/>
              </p:nvSpPr>
              <p:spPr>
                <a:xfrm>
                  <a:off x="29984599" y="17108818"/>
                  <a:ext cx="2221048" cy="350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Predicted Shape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E0648C7-2B67-47FD-916A-EBF576EF80AE}"/>
                    </a:ext>
                  </a:extLst>
                </p:cNvPr>
                <p:cNvSpPr txBox="1"/>
                <p:nvPr/>
              </p:nvSpPr>
              <p:spPr>
                <a:xfrm>
                  <a:off x="33431316" y="17108818"/>
                  <a:ext cx="2429307" cy="350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dirty="0"/>
                    <a:t>Predicted Spectrum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BECD47E-437F-4D52-B586-7F556C0C9761}"/>
                  </a:ext>
                </a:extLst>
              </p:cNvPr>
              <p:cNvGrpSpPr/>
              <p:nvPr/>
            </p:nvGrpSpPr>
            <p:grpSpPr>
              <a:xfrm>
                <a:off x="21455162" y="28693256"/>
                <a:ext cx="15143664" cy="2389329"/>
                <a:chOff x="21455162" y="28693256"/>
                <a:chExt cx="15143664" cy="2389329"/>
              </a:xfrm>
            </p:grpSpPr>
            <p:pic>
              <p:nvPicPr>
                <p:cNvPr id="1078" name="Picture 54">
                  <a:extLst>
                    <a:ext uri="{FF2B5EF4-FFF2-40B4-BE49-F238E27FC236}">
                      <a16:creationId xmlns:a16="http://schemas.microsoft.com/office/drawing/2014/main" id="{C6CC7976-D69F-432B-928B-5BD8417ADA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288314" y="28693256"/>
                  <a:ext cx="35433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0" name="Picture 56">
                  <a:extLst>
                    <a:ext uri="{FF2B5EF4-FFF2-40B4-BE49-F238E27FC236}">
                      <a16:creationId xmlns:a16="http://schemas.microsoft.com/office/drawing/2014/main" id="{8880B595-CE56-4424-81EC-566D584243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55162" y="28693256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2" name="Picture 58">
                  <a:extLst>
                    <a:ext uri="{FF2B5EF4-FFF2-40B4-BE49-F238E27FC236}">
                      <a16:creationId xmlns:a16="http://schemas.microsoft.com/office/drawing/2014/main" id="{37F9BAF4-625C-45A1-AB31-D613D60994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167722" y="28693256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4" name="Picture 60">
                  <a:extLst>
                    <a:ext uri="{FF2B5EF4-FFF2-40B4-BE49-F238E27FC236}">
                      <a16:creationId xmlns:a16="http://schemas.microsoft.com/office/drawing/2014/main" id="{F9582743-8747-44D2-B510-D743CC3762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55526" y="28720385"/>
                  <a:ext cx="35433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C307FE5-CBCD-4A92-BE97-CE9204639F8F}"/>
                  </a:ext>
                </a:extLst>
              </p:cNvPr>
              <p:cNvGrpSpPr/>
              <p:nvPr/>
            </p:nvGrpSpPr>
            <p:grpSpPr>
              <a:xfrm>
                <a:off x="21439739" y="26217675"/>
                <a:ext cx="15159087" cy="2413354"/>
                <a:chOff x="21439739" y="26217675"/>
                <a:chExt cx="15159087" cy="2413354"/>
              </a:xfrm>
            </p:grpSpPr>
            <p:pic>
              <p:nvPicPr>
                <p:cNvPr id="1042" name="Picture 18">
                  <a:extLst>
                    <a:ext uri="{FF2B5EF4-FFF2-40B4-BE49-F238E27FC236}">
                      <a16:creationId xmlns:a16="http://schemas.microsoft.com/office/drawing/2014/main" id="{3ACD6E61-9BA4-4597-96F9-CF3A5F30C0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55526" y="26234726"/>
                  <a:ext cx="3543300" cy="23963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>
                  <a:extLst>
                    <a:ext uri="{FF2B5EF4-FFF2-40B4-BE49-F238E27FC236}">
                      <a16:creationId xmlns:a16="http://schemas.microsoft.com/office/drawing/2014/main" id="{F58EFF4A-8266-491D-97C9-01E35D42DD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292417" y="26217675"/>
                  <a:ext cx="3543300" cy="23963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8" name="Picture 64">
                  <a:extLst>
                    <a:ext uri="{FF2B5EF4-FFF2-40B4-BE49-F238E27FC236}">
                      <a16:creationId xmlns:a16="http://schemas.microsoft.com/office/drawing/2014/main" id="{C0448CC4-2773-4C52-A9B7-81ABCF9FE2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39739" y="26217675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0" name="Picture 66">
                  <a:extLst>
                    <a:ext uri="{FF2B5EF4-FFF2-40B4-BE49-F238E27FC236}">
                      <a16:creationId xmlns:a16="http://schemas.microsoft.com/office/drawing/2014/main" id="{10CA7CC1-CAC1-4099-A1A7-D3644D8227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181990" y="26234726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A6B5359-BEBA-4A58-B116-9777D6D5076A}"/>
                  </a:ext>
                </a:extLst>
              </p:cNvPr>
              <p:cNvGrpSpPr/>
              <p:nvPr/>
            </p:nvGrpSpPr>
            <p:grpSpPr>
              <a:xfrm>
                <a:off x="21400973" y="23742094"/>
                <a:ext cx="15197853" cy="2403276"/>
                <a:chOff x="21400973" y="23742094"/>
                <a:chExt cx="15197853" cy="2403276"/>
              </a:xfrm>
            </p:grpSpPr>
            <p:pic>
              <p:nvPicPr>
                <p:cNvPr id="1094" name="Picture 70">
                  <a:extLst>
                    <a:ext uri="{FF2B5EF4-FFF2-40B4-BE49-F238E27FC236}">
                      <a16:creationId xmlns:a16="http://schemas.microsoft.com/office/drawing/2014/main" id="{F363E41A-7CD6-40AC-A983-A93B1D4357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330409" y="23742094"/>
                  <a:ext cx="35433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6" name="Picture 72">
                  <a:extLst>
                    <a:ext uri="{FF2B5EF4-FFF2-40B4-BE49-F238E27FC236}">
                      <a16:creationId xmlns:a16="http://schemas.microsoft.com/office/drawing/2014/main" id="{BB8F3897-1FB3-48F6-896D-F35D94DDE2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00973" y="23742094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0" name="Picture 76">
                  <a:extLst>
                    <a:ext uri="{FF2B5EF4-FFF2-40B4-BE49-F238E27FC236}">
                      <a16:creationId xmlns:a16="http://schemas.microsoft.com/office/drawing/2014/main" id="{3D3600F4-496E-4580-8623-15EE01E1E1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167722" y="23783170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2" name="Picture 78">
                  <a:extLst>
                    <a:ext uri="{FF2B5EF4-FFF2-40B4-BE49-F238E27FC236}">
                      <a16:creationId xmlns:a16="http://schemas.microsoft.com/office/drawing/2014/main" id="{1165D940-3A3A-4EF0-830C-7F70341CAC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55526" y="23783170"/>
                  <a:ext cx="35433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5818AD0D-C26C-47FF-8138-95BEED0E3D5F}"/>
                  </a:ext>
                </a:extLst>
              </p:cNvPr>
              <p:cNvGrpSpPr/>
              <p:nvPr/>
            </p:nvGrpSpPr>
            <p:grpSpPr>
              <a:xfrm>
                <a:off x="21439739" y="21266513"/>
                <a:ext cx="15159087" cy="2362200"/>
                <a:chOff x="21439739" y="21266513"/>
                <a:chExt cx="15159087" cy="2362200"/>
              </a:xfrm>
            </p:grpSpPr>
            <p:pic>
              <p:nvPicPr>
                <p:cNvPr id="1034" name="Picture 10">
                  <a:extLst>
                    <a:ext uri="{FF2B5EF4-FFF2-40B4-BE49-F238E27FC236}">
                      <a16:creationId xmlns:a16="http://schemas.microsoft.com/office/drawing/2014/main" id="{DBB22A80-EB0B-4A57-8A33-CCAFF8201C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055526" y="21435507"/>
                  <a:ext cx="3543300" cy="19112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>
                  <a:extLst>
                    <a:ext uri="{FF2B5EF4-FFF2-40B4-BE49-F238E27FC236}">
                      <a16:creationId xmlns:a16="http://schemas.microsoft.com/office/drawing/2014/main" id="{136AAE63-BDCA-4D6A-AC6C-63C40EA822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327543" y="21414198"/>
                  <a:ext cx="3571875" cy="19420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6" name="Picture 82">
                  <a:extLst>
                    <a:ext uri="{FF2B5EF4-FFF2-40B4-BE49-F238E27FC236}">
                      <a16:creationId xmlns:a16="http://schemas.microsoft.com/office/drawing/2014/main" id="{5A9893EE-CE08-4199-AF21-5E8CCA6635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39739" y="21266513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8" name="Picture 84">
                  <a:extLst>
                    <a:ext uri="{FF2B5EF4-FFF2-40B4-BE49-F238E27FC236}">
                      <a16:creationId xmlns:a16="http://schemas.microsoft.com/office/drawing/2014/main" id="{B45A33CD-8922-4B37-BE2C-6F3D4C5257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167722" y="21266513"/>
                  <a:ext cx="3619500" cy="2362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45" name="Rounded Rectangle 25">
            <a:extLst>
              <a:ext uri="{FF2B5EF4-FFF2-40B4-BE49-F238E27FC236}">
                <a16:creationId xmlns:a16="http://schemas.microsoft.com/office/drawing/2014/main" id="{04258FB7-8596-4FF0-9E48-2CF0A94C4135}"/>
              </a:ext>
            </a:extLst>
          </p:cNvPr>
          <p:cNvSpPr/>
          <p:nvPr/>
        </p:nvSpPr>
        <p:spPr>
          <a:xfrm>
            <a:off x="32288306" y="27176057"/>
            <a:ext cx="17023929" cy="6071465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Future Work: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Explore cavity and height effect on spectrum to increase data set and hope that peaks can spread evenly across frequency. 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Create a better user interface to produce </a:t>
            </a:r>
            <a:r>
              <a:rPr lang="en-GB" sz="3200">
                <a:solidFill>
                  <a:schemeClr val="tx1"/>
                </a:solidFill>
              </a:rPr>
              <a:t>a spectrum </a:t>
            </a:r>
            <a:endParaRPr lang="en-GB" sz="3200" dirty="0">
              <a:solidFill>
                <a:schemeClr val="tx1"/>
              </a:solidFill>
            </a:endParaRPr>
          </a:p>
          <a:p>
            <a:pPr marL="637200" indent="-4572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tx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9D1CA1F-F770-430F-B8D8-93CFD7675ACC}"/>
              </a:ext>
            </a:extLst>
          </p:cNvPr>
          <p:cNvGrpSpPr/>
          <p:nvPr/>
        </p:nvGrpSpPr>
        <p:grpSpPr>
          <a:xfrm>
            <a:off x="15949616" y="6051392"/>
            <a:ext cx="13651562" cy="4142028"/>
            <a:chOff x="-127155" y="21380149"/>
            <a:chExt cx="13651562" cy="4142028"/>
          </a:xfrm>
        </p:grpSpPr>
        <p:sp>
          <p:nvSpPr>
            <p:cNvPr id="146" name="Rounded Rectangle 25">
              <a:extLst>
                <a:ext uri="{FF2B5EF4-FFF2-40B4-BE49-F238E27FC236}">
                  <a16:creationId xmlns:a16="http://schemas.microsoft.com/office/drawing/2014/main" id="{7A8736E5-4F0A-4CCC-97FD-2C82D5AB61B5}"/>
                </a:ext>
              </a:extLst>
            </p:cNvPr>
            <p:cNvSpPr/>
            <p:nvPr/>
          </p:nvSpPr>
          <p:spPr>
            <a:xfrm>
              <a:off x="-127155" y="21380149"/>
              <a:ext cx="13651562" cy="4142028"/>
            </a:xfrm>
            <a:prstGeom prst="roundRect">
              <a:avLst>
                <a:gd name="adj" fmla="val 6255"/>
              </a:avLst>
            </a:prstGeom>
            <a:noFill/>
            <a:ln w="1143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/>
              <a:r>
                <a:rPr lang="en-GB" sz="4800" b="1" dirty="0">
                  <a:solidFill>
                    <a:schemeClr val="tx1"/>
                  </a:solidFill>
                </a:rPr>
                <a:t>Peaks Distribution in Data Set:</a:t>
              </a:r>
            </a:p>
            <a:p>
              <a:pPr marL="637200" indent="-457200"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8C49D34-B073-4787-8E70-42ED7FAC50AA}"/>
                </a:ext>
              </a:extLst>
            </p:cNvPr>
            <p:cNvGrpSpPr/>
            <p:nvPr/>
          </p:nvGrpSpPr>
          <p:grpSpPr>
            <a:xfrm>
              <a:off x="71525" y="22381922"/>
              <a:ext cx="13254202" cy="2705114"/>
              <a:chOff x="108158" y="22890881"/>
              <a:chExt cx="13254202" cy="2705114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BFED8CF-7637-426B-9386-E60645597249}"/>
                  </a:ext>
                </a:extLst>
              </p:cNvPr>
              <p:cNvGrpSpPr/>
              <p:nvPr/>
            </p:nvGrpSpPr>
            <p:grpSpPr>
              <a:xfrm>
                <a:off x="108158" y="23255098"/>
                <a:ext cx="13254202" cy="2340897"/>
                <a:chOff x="18755509" y="3408196"/>
                <a:chExt cx="16528409" cy="2616099"/>
              </a:xfrm>
            </p:grpSpPr>
            <p:pic>
              <p:nvPicPr>
                <p:cNvPr id="1110" name="Picture 86">
                  <a:extLst>
                    <a:ext uri="{FF2B5EF4-FFF2-40B4-BE49-F238E27FC236}">
                      <a16:creationId xmlns:a16="http://schemas.microsoft.com/office/drawing/2014/main" id="{1E4BB1B6-26B5-4E9F-97BF-BC7117BBC9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28626" y="3408196"/>
                  <a:ext cx="3955292" cy="26160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2" name="Picture 88">
                  <a:extLst>
                    <a:ext uri="{FF2B5EF4-FFF2-40B4-BE49-F238E27FC236}">
                      <a16:creationId xmlns:a16="http://schemas.microsoft.com/office/drawing/2014/main" id="{97FF067F-D219-46C3-9097-9943A962BF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122721" y="3441895"/>
                  <a:ext cx="3955292" cy="25745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4" name="Picture 90">
                  <a:extLst>
                    <a:ext uri="{FF2B5EF4-FFF2-40B4-BE49-F238E27FC236}">
                      <a16:creationId xmlns:a16="http://schemas.microsoft.com/office/drawing/2014/main" id="{B69D454A-7E7B-4F0C-9CC4-2980106A48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882220" y="3447003"/>
                  <a:ext cx="3955292" cy="25745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6" name="Picture 92">
                  <a:extLst>
                    <a:ext uri="{FF2B5EF4-FFF2-40B4-BE49-F238E27FC236}">
                      <a16:creationId xmlns:a16="http://schemas.microsoft.com/office/drawing/2014/main" id="{C41929E5-E621-4CF0-8D3B-CBB694283A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755509" y="3428959"/>
                  <a:ext cx="3955292" cy="25745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C8F3C2E-97C1-486F-80A7-CC3EBECC335B}"/>
                  </a:ext>
                </a:extLst>
              </p:cNvPr>
              <p:cNvGrpSpPr/>
              <p:nvPr/>
            </p:nvGrpSpPr>
            <p:grpSpPr>
              <a:xfrm>
                <a:off x="765738" y="22890881"/>
                <a:ext cx="12440965" cy="382796"/>
                <a:chOff x="765738" y="22890881"/>
                <a:chExt cx="12440965" cy="382796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34DE86A-73ED-48FB-A011-673E937247EF}"/>
                    </a:ext>
                  </a:extLst>
                </p:cNvPr>
                <p:cNvSpPr txBox="1"/>
                <p:nvPr/>
              </p:nvSpPr>
              <p:spPr>
                <a:xfrm>
                  <a:off x="765738" y="22890881"/>
                  <a:ext cx="24278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dirty="0"/>
                    <a:t>1 Peak Distribution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1DE26BD0-D810-4610-97D5-9DB3D8D4DB44}"/>
                    </a:ext>
                  </a:extLst>
                </p:cNvPr>
                <p:cNvSpPr txBox="1"/>
                <p:nvPr/>
              </p:nvSpPr>
              <p:spPr>
                <a:xfrm>
                  <a:off x="4071118" y="22890881"/>
                  <a:ext cx="24278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dirty="0"/>
                    <a:t>2 Peaks Distribution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0D8DA21E-AE81-45AB-B39C-D637EA9EC6F6}"/>
                    </a:ext>
                  </a:extLst>
                </p:cNvPr>
                <p:cNvSpPr txBox="1"/>
                <p:nvPr/>
              </p:nvSpPr>
              <p:spPr>
                <a:xfrm>
                  <a:off x="10778812" y="22890881"/>
                  <a:ext cx="24278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dirty="0"/>
                    <a:t>4 Peaks Distribution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2EDA7FBF-95C6-4DA9-B149-959591366F5A}"/>
                    </a:ext>
                  </a:extLst>
                </p:cNvPr>
                <p:cNvSpPr txBox="1"/>
                <p:nvPr/>
              </p:nvSpPr>
              <p:spPr>
                <a:xfrm>
                  <a:off x="7424965" y="22904345"/>
                  <a:ext cx="242789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dirty="0"/>
                    <a:t>3 Peaks Distribution</a:t>
                  </a:r>
                </a:p>
              </p:txBody>
            </p:sp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7EB3F8A9-FEC7-45D4-A217-CDD4F982509F}"/>
              </a:ext>
            </a:extLst>
          </p:cNvPr>
          <p:cNvGrpSpPr/>
          <p:nvPr/>
        </p:nvGrpSpPr>
        <p:grpSpPr>
          <a:xfrm>
            <a:off x="31015323" y="8009081"/>
            <a:ext cx="11295426" cy="4897639"/>
            <a:chOff x="31371965" y="7151563"/>
            <a:chExt cx="11295426" cy="4897639"/>
          </a:xfrm>
        </p:grpSpPr>
        <p:pic>
          <p:nvPicPr>
            <p:cNvPr id="1118" name="Picture 94">
              <a:extLst>
                <a:ext uri="{FF2B5EF4-FFF2-40B4-BE49-F238E27FC236}">
                  <a16:creationId xmlns:a16="http://schemas.microsoft.com/office/drawing/2014/main" id="{8070BFEB-CADD-4D69-B801-516E39F4E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6476" y="7151563"/>
              <a:ext cx="35433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0" name="Picture 96">
              <a:extLst>
                <a:ext uri="{FF2B5EF4-FFF2-40B4-BE49-F238E27FC236}">
                  <a16:creationId xmlns:a16="http://schemas.microsoft.com/office/drawing/2014/main" id="{D6D29ABC-64CA-41A6-BA4D-152A66140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47891" y="7151563"/>
              <a:ext cx="36195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2" name="Picture 98">
              <a:extLst>
                <a:ext uri="{FF2B5EF4-FFF2-40B4-BE49-F238E27FC236}">
                  <a16:creationId xmlns:a16="http://schemas.microsoft.com/office/drawing/2014/main" id="{2F81F95C-3339-4318-B5AC-48F1EAEBE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5630" y="7151563"/>
              <a:ext cx="35433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4" name="Picture 100">
              <a:extLst>
                <a:ext uri="{FF2B5EF4-FFF2-40B4-BE49-F238E27FC236}">
                  <a16:creationId xmlns:a16="http://schemas.microsoft.com/office/drawing/2014/main" id="{2AFDA227-1DE8-4D82-8A62-1BEE162A17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71965" y="9687002"/>
              <a:ext cx="35433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" name="Picture 102">
              <a:extLst>
                <a:ext uri="{FF2B5EF4-FFF2-40B4-BE49-F238E27FC236}">
                  <a16:creationId xmlns:a16="http://schemas.microsoft.com/office/drawing/2014/main" id="{BB43A376-B58F-4F57-810F-631249E2E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7525" y="9687002"/>
              <a:ext cx="36195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" name="Picture 104">
              <a:extLst>
                <a:ext uri="{FF2B5EF4-FFF2-40B4-BE49-F238E27FC236}">
                  <a16:creationId xmlns:a16="http://schemas.microsoft.com/office/drawing/2014/main" id="{2A3CD353-7E9A-42EB-9303-499CE763F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55630" y="9687002"/>
              <a:ext cx="35433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0" name="Rounded Rectangle 25">
            <a:extLst>
              <a:ext uri="{FF2B5EF4-FFF2-40B4-BE49-F238E27FC236}">
                <a16:creationId xmlns:a16="http://schemas.microsoft.com/office/drawing/2014/main" id="{2D5BAC0C-08F7-410E-BCCA-A5A98BB4716E}"/>
              </a:ext>
            </a:extLst>
          </p:cNvPr>
          <p:cNvSpPr/>
          <p:nvPr/>
        </p:nvSpPr>
        <p:spPr>
          <a:xfrm>
            <a:off x="30710125" y="4875572"/>
            <a:ext cx="12206228" cy="11971813"/>
          </a:xfrm>
          <a:prstGeom prst="roundRect">
            <a:avLst>
              <a:gd name="adj" fmla="val 6255"/>
            </a:avLst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GB" sz="4800" b="1" dirty="0">
                <a:solidFill>
                  <a:schemeClr val="tx1"/>
                </a:solidFill>
              </a:rPr>
              <a:t>User Application: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User can specify position and width of peaks.</a:t>
            </a:r>
          </a:p>
          <a:p>
            <a:pPr marL="63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tx1"/>
                </a:solidFill>
              </a:rPr>
              <a:t>Experiment shows that quality of predicted depends on if the input spectrum has been trained by neural network. 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ABD8CA3-529D-42A8-93F6-2B173856FB21}"/>
              </a:ext>
            </a:extLst>
          </p:cNvPr>
          <p:cNvSpPr txBox="1"/>
          <p:nvPr/>
        </p:nvSpPr>
        <p:spPr>
          <a:xfrm>
            <a:off x="32375473" y="7400233"/>
            <a:ext cx="85903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Following graphs show that if the width of the spectrum is unprecedented the prediction can be poor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FBFD6B5E-83F7-4869-8D96-8352F207BD04}"/>
              </a:ext>
            </a:extLst>
          </p:cNvPr>
          <p:cNvSpPr txBox="1"/>
          <p:nvPr/>
        </p:nvSpPr>
        <p:spPr>
          <a:xfrm>
            <a:off x="31964955" y="7775972"/>
            <a:ext cx="1644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Desired spectrum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2C574F65-7C8F-4FC8-98F9-78CFEE090914}"/>
              </a:ext>
            </a:extLst>
          </p:cNvPr>
          <p:cNvSpPr txBox="1"/>
          <p:nvPr/>
        </p:nvSpPr>
        <p:spPr>
          <a:xfrm>
            <a:off x="35147949" y="7760879"/>
            <a:ext cx="354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Spectrum generated by predicted design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DF9312BD-DC37-4BC2-B930-52FCDAED31A0}"/>
              </a:ext>
            </a:extLst>
          </p:cNvPr>
          <p:cNvSpPr txBox="1"/>
          <p:nvPr/>
        </p:nvSpPr>
        <p:spPr>
          <a:xfrm>
            <a:off x="39781615" y="7724577"/>
            <a:ext cx="3040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Predicted design</a:t>
            </a:r>
          </a:p>
        </p:txBody>
      </p:sp>
      <p:pic>
        <p:nvPicPr>
          <p:cNvPr id="1130" name="Picture 106">
            <a:extLst>
              <a:ext uri="{FF2B5EF4-FFF2-40B4-BE49-F238E27FC236}">
                <a16:creationId xmlns:a16="http://schemas.microsoft.com/office/drawing/2014/main" id="{DBECBB36-A2A3-4A8E-9818-807C55D4F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5323" y="13678029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Picture 108">
            <a:extLst>
              <a:ext uri="{FF2B5EF4-FFF2-40B4-BE49-F238E27FC236}">
                <a16:creationId xmlns:a16="http://schemas.microsoft.com/office/drawing/2014/main" id="{BAD9134A-327D-4B74-8D13-C07ABFEB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53" y="13689232"/>
            <a:ext cx="3619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Picture 110">
            <a:extLst>
              <a:ext uri="{FF2B5EF4-FFF2-40B4-BE49-F238E27FC236}">
                <a16:creationId xmlns:a16="http://schemas.microsoft.com/office/drawing/2014/main" id="{ADB069FA-1456-4301-833A-C6D51C894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988" y="13689232"/>
            <a:ext cx="35433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FFE2263E-63BA-4C84-AE23-983AA3342457}"/>
              </a:ext>
            </a:extLst>
          </p:cNvPr>
          <p:cNvSpPr txBox="1"/>
          <p:nvPr/>
        </p:nvSpPr>
        <p:spPr>
          <a:xfrm>
            <a:off x="32518074" y="12974810"/>
            <a:ext cx="85903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Following graphs show that if the distribution of peaks is precedented, prediction can be poor 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0135FDB-8F5B-4064-9296-B67248178263}"/>
              </a:ext>
            </a:extLst>
          </p:cNvPr>
          <p:cNvSpPr txBox="1"/>
          <p:nvPr/>
        </p:nvSpPr>
        <p:spPr>
          <a:xfrm>
            <a:off x="31940757" y="13395032"/>
            <a:ext cx="16440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Desired spectrum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3173D93-36BF-4B88-96C0-3B6ED14FB4DB}"/>
              </a:ext>
            </a:extLst>
          </p:cNvPr>
          <p:cNvSpPr txBox="1"/>
          <p:nvPr/>
        </p:nvSpPr>
        <p:spPr>
          <a:xfrm>
            <a:off x="35107583" y="13397718"/>
            <a:ext cx="3543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Spectrum generated by predicted design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8AD6DEE-E4B9-451C-A6FC-8A1D31EAFCCD}"/>
              </a:ext>
            </a:extLst>
          </p:cNvPr>
          <p:cNvSpPr txBox="1"/>
          <p:nvPr/>
        </p:nvSpPr>
        <p:spPr>
          <a:xfrm>
            <a:off x="40008041" y="13402118"/>
            <a:ext cx="15844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Predicted design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370BD6-2BAE-4543-93BB-13C678EF1990}"/>
              </a:ext>
            </a:extLst>
          </p:cNvPr>
          <p:cNvGrpSpPr/>
          <p:nvPr/>
        </p:nvGrpSpPr>
        <p:grpSpPr>
          <a:xfrm>
            <a:off x="514061" y="6064038"/>
            <a:ext cx="14993559" cy="4480482"/>
            <a:chOff x="475042" y="4087016"/>
            <a:chExt cx="14993559" cy="44804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CFCE04-3606-41DA-9496-BA79337092EB}"/>
                </a:ext>
              </a:extLst>
            </p:cNvPr>
            <p:cNvGrpSpPr/>
            <p:nvPr/>
          </p:nvGrpSpPr>
          <p:grpSpPr>
            <a:xfrm>
              <a:off x="475042" y="4087016"/>
              <a:ext cx="14993559" cy="4225040"/>
              <a:chOff x="475042" y="4087016"/>
              <a:chExt cx="14993559" cy="4225040"/>
            </a:xfrm>
          </p:grpSpPr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ECF9DEF2-33A4-4945-BA5A-58D785A90843}"/>
                  </a:ext>
                </a:extLst>
              </p:cNvPr>
              <p:cNvSpPr/>
              <p:nvPr/>
            </p:nvSpPr>
            <p:spPr>
              <a:xfrm>
                <a:off x="475042" y="4087016"/>
                <a:ext cx="14993559" cy="4225040"/>
              </a:xfrm>
              <a:prstGeom prst="roundRect">
                <a:avLst>
                  <a:gd name="adj" fmla="val 6255"/>
                </a:avLst>
              </a:prstGeom>
              <a:noFill/>
              <a:ln w="1143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just"/>
                <a:r>
                  <a:rPr lang="en-GB" sz="4800" b="1" dirty="0">
                    <a:solidFill>
                      <a:schemeClr val="tx1"/>
                    </a:solidFill>
                  </a:rPr>
                  <a:t>Background:</a:t>
                </a:r>
              </a:p>
            </p:txBody>
          </p:sp>
          <p:pic>
            <p:nvPicPr>
              <p:cNvPr id="3" name="Picture 2" descr="A picture containing antenna, object, device&#10;&#10;Description automatically generated">
                <a:extLst>
                  <a:ext uri="{FF2B5EF4-FFF2-40B4-BE49-F238E27FC236}">
                    <a16:creationId xmlns:a16="http://schemas.microsoft.com/office/drawing/2014/main" id="{65782B05-027D-4691-9C45-28F744A16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39248" y="5017172"/>
                <a:ext cx="2387600" cy="2222500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93804-C5C3-4C53-9DDF-62B3CB71F2E3}"/>
                </a:ext>
              </a:extLst>
            </p:cNvPr>
            <p:cNvSpPr txBox="1"/>
            <p:nvPr/>
          </p:nvSpPr>
          <p:spPr>
            <a:xfrm>
              <a:off x="704261" y="5028068"/>
              <a:ext cx="1175044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 err="1"/>
                <a:t>Metasurface</a:t>
              </a:r>
              <a:r>
                <a:rPr lang="en-US" sz="3200" dirty="0"/>
                <a:t> is composed of metamaterial that human </a:t>
              </a:r>
              <a:r>
                <a:rPr lang="en-GB" sz="3200" dirty="0"/>
                <a:t>controls its optic property.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3200" dirty="0"/>
                <a:t>Inverse design is to design </a:t>
              </a:r>
              <a:r>
                <a:rPr lang="en-US" altLang="zh-CN" sz="3200" dirty="0"/>
                <a:t>material</a:t>
              </a:r>
              <a:r>
                <a:rPr lang="en-GB" sz="3200" dirty="0"/>
                <a:t> based on functionality we need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3200" dirty="0"/>
                <a:t>Application: replace optic device with an extremely thin surface.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3200" dirty="0"/>
                <a:t>Spectrum is the key to </a:t>
              </a:r>
              <a:r>
                <a:rPr lang="en-GB" sz="3200" dirty="0" err="1"/>
                <a:t>metasurface</a:t>
              </a:r>
              <a:r>
                <a:rPr lang="en-GB" sz="3200" dirty="0"/>
                <a:t> inverse design because it describes </a:t>
              </a:r>
              <a:r>
                <a:rPr lang="en-GB" sz="3200" dirty="0" err="1"/>
                <a:t>metasurface</a:t>
              </a:r>
              <a:r>
                <a:rPr lang="en-GB" sz="3200" dirty="0"/>
                <a:t> optic property.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575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6058</TotalTime>
  <Words>1710</Words>
  <Application>Microsoft Office PowerPoint</Application>
  <PresentationFormat>Custom</PresentationFormat>
  <Paragraphs>171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Leach</dc:creator>
  <cp:lastModifiedBy>Han Shengnan</cp:lastModifiedBy>
  <cp:revision>170</cp:revision>
  <cp:lastPrinted>2013-11-12T08:23:04Z</cp:lastPrinted>
  <dcterms:created xsi:type="dcterms:W3CDTF">2013-11-07T21:04:08Z</dcterms:created>
  <dcterms:modified xsi:type="dcterms:W3CDTF">2019-08-07T20:33:43Z</dcterms:modified>
</cp:coreProperties>
</file>